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82" r:id="rId3"/>
    <p:sldId id="270"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03A"/>
    <a:srgbClr val="8D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p:restoredTop sz="94764"/>
  </p:normalViewPr>
  <p:slideViewPr>
    <p:cSldViewPr snapToGrid="0" snapToObjects="1">
      <p:cViewPr varScale="1">
        <p:scale>
          <a:sx n="100" d="100"/>
          <a:sy n="100" d="100"/>
        </p:scale>
        <p:origin x="38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1C32B-F3CE-854A-8CC8-6A6D72D5F45F}"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1634" y="1478046"/>
            <a:ext cx="4431632" cy="319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634" y="1478046"/>
            <a:ext cx="4431632" cy="3195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80350" y="2301875"/>
            <a:ext cx="4441491" cy="2660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3185" y="2301875"/>
            <a:ext cx="4463364" cy="2660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56835" y="325727"/>
            <a:ext cx="9765632" cy="504843"/>
          </a:xfrm>
        </p:spPr>
        <p:txBody>
          <a:bodyPr/>
          <a:lstStyle/>
          <a:p>
            <a:r>
              <a:rPr lang="en-US" dirty="0"/>
              <a:t>Click to edit Master title style</a:t>
            </a:r>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7971" y="2887940"/>
            <a:ext cx="8061874" cy="1120220"/>
          </a:xfrm>
        </p:spPr>
        <p:txBody>
          <a:bodyPr>
            <a:noAutofit/>
          </a:bodyPr>
          <a:lstStyle/>
          <a:p>
            <a:r>
              <a:rPr lang="en-US" sz="3600" dirty="0"/>
              <a:t>Next steps</a:t>
            </a:r>
            <a:br>
              <a:rPr lang="en-US" sz="3600" dirty="0"/>
            </a:br>
            <a:r>
              <a:rPr lang="en-US" sz="3600" dirty="0"/>
              <a:t>ETIP-DG</a:t>
            </a:r>
            <a:br>
              <a:rPr lang="en-US" sz="3600" dirty="0"/>
            </a:br>
            <a:br>
              <a:rPr lang="en-US" sz="3600" dirty="0"/>
            </a:br>
            <a:endParaRPr lang="en-US" sz="3600" dirty="0"/>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Co-funded by the European Union's Horizon 2020 Research and Innovation </a:t>
            </a:r>
            <a:r>
              <a:rPr lang="en-US" sz="900" dirty="0" err="1">
                <a:solidFill>
                  <a:srgbClr val="FFFFFF"/>
                </a:solidFill>
                <a:latin typeface="Arial" charset="0"/>
                <a:ea typeface="Calibri" charset="0"/>
                <a:cs typeface="Times New Roman" charset="0"/>
              </a:rPr>
              <a:t>Pr</a:t>
            </a:r>
            <a:r>
              <a:rPr lang="en-US" sz="900" dirty="0" err="1">
                <a:solidFill>
                  <a:srgbClr val="FFFFFF"/>
                </a:solidFill>
                <a:effectLst/>
                <a:latin typeface="Arial" charset="0"/>
                <a:ea typeface="Calibri" charset="0"/>
                <a:cs typeface="Times New Roman" charset="0"/>
              </a:rPr>
              <a:t>ogramme</a:t>
            </a:r>
            <a:r>
              <a:rPr lang="en-US" sz="900" dirty="0">
                <a:solidFill>
                  <a:srgbClr val="FFFFFF"/>
                </a:solidFill>
                <a:effectLst/>
                <a:latin typeface="Arial" charset="0"/>
                <a:ea typeface="Calibri" charset="0"/>
                <a:cs typeface="Times New Roman" charset="0"/>
              </a:rPr>
              <a:t> [GA. </a:t>
            </a:r>
            <a:r>
              <a:rPr lang="en-US" sz="900" dirty="0">
                <a:solidFill>
                  <a:srgbClr val="FFFFFF"/>
                </a:solidFill>
                <a:latin typeface="Arial" charset="0"/>
                <a:ea typeface="Calibri" charset="0"/>
                <a:cs typeface="Times New Roman" charset="0"/>
              </a:rPr>
              <a:t>N. </a:t>
            </a:r>
            <a:r>
              <a:rPr lang="en-US" sz="900" dirty="0">
                <a:solidFill>
                  <a:srgbClr val="FFFFFF"/>
                </a:solidFill>
                <a:effectLst/>
                <a:latin typeface="Arial" charset="0"/>
                <a:ea typeface="Calibri" charset="0"/>
                <a:cs typeface="Times New Roman" charset="0"/>
              </a:rPr>
              <a:t>773392]</a:t>
            </a:r>
            <a:endParaRPr lang="en-GB" sz="900" dirty="0">
              <a:solidFill>
                <a:srgbClr val="8D7C80"/>
              </a:solidFill>
              <a:effectLst/>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Objectives of the WGs for the Roadmap</a:t>
            </a:r>
          </a:p>
        </p:txBody>
      </p:sp>
      <p:sp>
        <p:nvSpPr>
          <p:cNvPr id="4" name="Content Placeholder 4">
            <a:extLst>
              <a:ext uri="{FF2B5EF4-FFF2-40B4-BE49-F238E27FC236}">
                <a16:creationId xmlns:a16="http://schemas.microsoft.com/office/drawing/2014/main" id="{75E1A3F0-91F2-474E-B097-BF42F0A7DC38}"/>
              </a:ext>
            </a:extLst>
          </p:cNvPr>
          <p:cNvSpPr>
            <a:spLocks noGrp="1"/>
          </p:cNvSpPr>
          <p:nvPr>
            <p:ph idx="1"/>
          </p:nvPr>
        </p:nvSpPr>
        <p:spPr>
          <a:xfrm>
            <a:off x="794768" y="1310043"/>
            <a:ext cx="11054332" cy="3640648"/>
          </a:xfrm>
        </p:spPr>
        <p:txBody>
          <a:bodyPr>
            <a:noAutofit/>
          </a:bodyPr>
          <a:lstStyle/>
          <a:p>
            <a:pPr algn="just">
              <a:lnSpc>
                <a:spcPct val="107000"/>
              </a:lnSpc>
              <a:spcAft>
                <a:spcPts val="600"/>
              </a:spcAft>
            </a:pPr>
            <a:r>
              <a:rPr lang="en-GB" sz="1800" dirty="0">
                <a:solidFill>
                  <a:srgbClr val="FF0000"/>
                </a:solidFill>
              </a:rPr>
              <a:t>Phase 3 (May-June 2019). Validation of the Roadmap during an open consultation process and publication.</a:t>
            </a:r>
            <a:endParaRPr lang="en-GB" sz="1800" dirty="0"/>
          </a:p>
          <a:p>
            <a:pPr algn="just">
              <a:lnSpc>
                <a:spcPct val="107000"/>
              </a:lnSpc>
              <a:spcAft>
                <a:spcPts val="600"/>
              </a:spcAft>
            </a:pPr>
            <a:r>
              <a:rPr lang="en-GB" sz="1800" dirty="0"/>
              <a:t>Webinar on 24/05</a:t>
            </a:r>
          </a:p>
          <a:p>
            <a:pPr algn="just">
              <a:lnSpc>
                <a:spcPct val="107000"/>
              </a:lnSpc>
              <a:spcAft>
                <a:spcPts val="600"/>
              </a:spcAft>
            </a:pPr>
            <a:r>
              <a:rPr lang="en-GB" sz="1800" dirty="0"/>
              <a:t>Written comments until 31/05 (form </a:t>
            </a:r>
            <a:r>
              <a:rPr lang="en-GB" sz="1800"/>
              <a:t>online): </a:t>
            </a:r>
            <a:r>
              <a:rPr lang="en-US" sz="1800"/>
              <a:t>Send </a:t>
            </a:r>
            <a:r>
              <a:rPr lang="en-US" sz="1800" dirty="0"/>
              <a:t>your inputs to the ETIP-DG Secretariat at info@etip-dg.eu </a:t>
            </a:r>
          </a:p>
          <a:p>
            <a:pPr algn="just">
              <a:lnSpc>
                <a:spcPct val="107000"/>
              </a:lnSpc>
              <a:spcAft>
                <a:spcPts val="600"/>
              </a:spcAft>
            </a:pPr>
            <a:endParaRPr lang="en-GB" sz="1800" dirty="0"/>
          </a:p>
          <a:p>
            <a:pPr algn="just">
              <a:lnSpc>
                <a:spcPct val="107000"/>
              </a:lnSpc>
              <a:spcAft>
                <a:spcPts val="600"/>
              </a:spcAft>
            </a:pPr>
            <a:r>
              <a:rPr lang="en-GB" sz="1800" dirty="0"/>
              <a:t>Presentation during Annual conference on 13/06</a:t>
            </a:r>
          </a:p>
          <a:p>
            <a:pPr algn="just">
              <a:lnSpc>
                <a:spcPct val="107000"/>
              </a:lnSpc>
              <a:spcAft>
                <a:spcPts val="600"/>
              </a:spcAft>
            </a:pPr>
            <a:r>
              <a:rPr lang="en-GB" sz="1800" dirty="0"/>
              <a:t>Publication end June 2019</a:t>
            </a:r>
          </a:p>
          <a:p>
            <a:pPr marL="0" indent="0" algn="just">
              <a:lnSpc>
                <a:spcPct val="107000"/>
              </a:lnSpc>
              <a:spcAft>
                <a:spcPts val="600"/>
              </a:spcAft>
              <a:buNone/>
            </a:pPr>
            <a:endParaRPr lang="fr-BE" sz="1800" dirty="0"/>
          </a:p>
        </p:txBody>
      </p:sp>
    </p:spTree>
    <p:extLst>
      <p:ext uri="{BB962C8B-B14F-4D97-AF65-F5344CB8AC3E}">
        <p14:creationId xmlns:p14="http://schemas.microsoft.com/office/powerpoint/2010/main" val="160144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F2C2-B319-4094-AF97-C146BD1D2373}"/>
              </a:ext>
            </a:extLst>
          </p:cNvPr>
          <p:cNvSpPr>
            <a:spLocks noGrp="1"/>
          </p:cNvSpPr>
          <p:nvPr>
            <p:ph type="title"/>
          </p:nvPr>
        </p:nvSpPr>
        <p:spPr/>
        <p:txBody>
          <a:bodyPr/>
          <a:lstStyle/>
          <a:p>
            <a:r>
              <a:rPr lang="en-GB" dirty="0"/>
              <a:t>From July 2019-</a:t>
            </a:r>
          </a:p>
        </p:txBody>
      </p:sp>
      <p:sp>
        <p:nvSpPr>
          <p:cNvPr id="6" name="Content Placeholder 5">
            <a:extLst>
              <a:ext uri="{FF2B5EF4-FFF2-40B4-BE49-F238E27FC236}">
                <a16:creationId xmlns:a16="http://schemas.microsoft.com/office/drawing/2014/main" id="{BEA13A0A-A0FA-4806-94B1-6F5E9FDB3D3C}"/>
              </a:ext>
            </a:extLst>
          </p:cNvPr>
          <p:cNvSpPr>
            <a:spLocks noGrp="1"/>
          </p:cNvSpPr>
          <p:nvPr>
            <p:ph idx="1"/>
          </p:nvPr>
        </p:nvSpPr>
        <p:spPr>
          <a:xfrm>
            <a:off x="927768" y="1310043"/>
            <a:ext cx="9765632" cy="3947757"/>
          </a:xfrm>
        </p:spPr>
        <p:txBody>
          <a:bodyPr>
            <a:normAutofit/>
          </a:bodyPr>
          <a:lstStyle/>
          <a:p>
            <a:pPr marL="0" indent="0">
              <a:buNone/>
            </a:pPr>
            <a:r>
              <a:rPr lang="en-GB" dirty="0"/>
              <a:t>The Implementation Phase with at European level:</a:t>
            </a:r>
          </a:p>
          <a:p>
            <a:pPr>
              <a:buFontTx/>
              <a:buChar char="-"/>
            </a:pPr>
            <a:r>
              <a:rPr lang="en-GB" dirty="0"/>
              <a:t>IWG on DG</a:t>
            </a:r>
          </a:p>
          <a:p>
            <a:pPr>
              <a:buFontTx/>
              <a:buChar char="-"/>
            </a:pPr>
            <a:r>
              <a:rPr lang="en-GB" dirty="0" err="1"/>
              <a:t>Geothermica</a:t>
            </a:r>
            <a:r>
              <a:rPr lang="en-GB" dirty="0"/>
              <a:t> 2</a:t>
            </a:r>
            <a:r>
              <a:rPr lang="en-GB" baseline="30000" dirty="0"/>
              <a:t>nd</a:t>
            </a:r>
            <a:r>
              <a:rPr lang="en-GB" dirty="0"/>
              <a:t> call</a:t>
            </a:r>
          </a:p>
          <a:p>
            <a:pPr>
              <a:buFontTx/>
              <a:buChar char="-"/>
            </a:pPr>
            <a:r>
              <a:rPr lang="en-GB" dirty="0"/>
              <a:t>Horizon 2020: WP 2020</a:t>
            </a:r>
          </a:p>
          <a:p>
            <a:pPr>
              <a:buFontTx/>
              <a:buChar char="-"/>
            </a:pPr>
            <a:r>
              <a:rPr lang="en-GB" dirty="0"/>
              <a:t>Horizon Europe 2021-2027</a:t>
            </a:r>
          </a:p>
          <a:p>
            <a:pPr>
              <a:buFontTx/>
              <a:buChar char="-"/>
            </a:pPr>
            <a:r>
              <a:rPr lang="en-GB" dirty="0"/>
              <a:t>new instruments: Innovation Fund, Modernization Fund, Energy Transition Fund, </a:t>
            </a:r>
            <a:r>
              <a:rPr lang="en-GB" dirty="0" err="1"/>
              <a:t>InnovFin</a:t>
            </a:r>
            <a:r>
              <a:rPr lang="en-GB" dirty="0"/>
              <a:t>…</a:t>
            </a:r>
          </a:p>
        </p:txBody>
      </p:sp>
    </p:spTree>
    <p:extLst>
      <p:ext uri="{BB962C8B-B14F-4D97-AF65-F5344CB8AC3E}">
        <p14:creationId xmlns:p14="http://schemas.microsoft.com/office/powerpoint/2010/main" val="262253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2024109" y="5891824"/>
            <a:ext cx="7351940"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10" name="Picture 9">
            <a:extLst>
              <a:ext uri="{FF2B5EF4-FFF2-40B4-BE49-F238E27FC236}">
                <a16:creationId xmlns:a16="http://schemas.microsoft.com/office/drawing/2014/main" id="{62A96DA9-1AD5-4186-BD50-D59C813092AA}"/>
              </a:ext>
            </a:extLst>
          </p:cNvPr>
          <p:cNvPicPr>
            <a:picLocks noChangeAspect="1"/>
          </p:cNvPicPr>
          <p:nvPr/>
        </p:nvPicPr>
        <p:blipFill>
          <a:blip r:embed="rId3"/>
          <a:stretch>
            <a:fillRect/>
          </a:stretch>
        </p:blipFill>
        <p:spPr>
          <a:xfrm>
            <a:off x="1088477" y="6013226"/>
            <a:ext cx="811343" cy="542248"/>
          </a:xfrm>
          <a:prstGeom prst="rect">
            <a:avLst/>
          </a:prstGeom>
        </p:spPr>
      </p:pic>
    </p:spTree>
    <p:extLst>
      <p:ext uri="{BB962C8B-B14F-4D97-AF65-F5344CB8AC3E}">
        <p14:creationId xmlns:p14="http://schemas.microsoft.com/office/powerpoint/2010/main" val="1913979382"/>
      </p:ext>
    </p:extLst>
  </p:cSld>
  <p:clrMapOvr>
    <a:masterClrMapping/>
  </p:clrMapOvr>
</p:sld>
</file>

<file path=ppt/theme/theme1.xml><?xml version="1.0" encoding="utf-8"?>
<a:theme xmlns:a="http://schemas.openxmlformats.org/drawingml/2006/main" name="Office Them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174</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Gill Sans</vt:lpstr>
      <vt:lpstr>Gill Sans MT</vt:lpstr>
      <vt:lpstr>Office Theme</vt:lpstr>
      <vt:lpstr>Next steps ETIP-DG  </vt:lpstr>
      <vt:lpstr>Objectives of the WGs for the Roadmap</vt:lpstr>
      <vt:lpstr>From July 2019-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Pinzuti</dc:creator>
  <cp:lastModifiedBy>Philippe Dumas</cp:lastModifiedBy>
  <cp:revision>99</cp:revision>
  <dcterms:created xsi:type="dcterms:W3CDTF">2017-11-08T09:52:04Z</dcterms:created>
  <dcterms:modified xsi:type="dcterms:W3CDTF">2019-05-24T11:49:15Z</dcterms:modified>
</cp:coreProperties>
</file>