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258" r:id="rId4"/>
    <p:sldId id="261" r:id="rId5"/>
    <p:sldId id="263" r:id="rId6"/>
    <p:sldId id="262" r:id="rId7"/>
    <p:sldId id="264" r:id="rId8"/>
    <p:sldId id="265" r:id="rId9"/>
    <p:sldId id="260" r:id="rId1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403A"/>
    <a:srgbClr val="8D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82"/>
  </p:normalViewPr>
  <p:slideViewPr>
    <p:cSldViewPr snapToGrid="0" snapToObjects="1">
      <p:cViewPr varScale="1">
        <p:scale>
          <a:sx n="100" d="100"/>
          <a:sy n="100" d="100"/>
        </p:scale>
        <p:origin x="270"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fr-BE"/>
              <a:t>Level of priority</a:t>
            </a:r>
          </a:p>
        </c:rich>
      </c:tx>
      <c:overlay val="0"/>
    </c:title>
    <c:autoTitleDeleted val="0"/>
    <c:plotArea>
      <c:layout/>
      <c:barChart>
        <c:barDir val="col"/>
        <c:grouping val="clustered"/>
        <c:varyColors val="0"/>
        <c:ser>
          <c:idx val="0"/>
          <c:order val="0"/>
          <c:tx>
            <c:strRef>
              <c:f>'Question 7'!$B$4</c:f>
              <c:strCache>
                <c:ptCount val="1"/>
                <c:pt idx="0">
                  <c:v>High priority</c:v>
                </c:pt>
              </c:strCache>
            </c:strRef>
          </c:tx>
          <c:spPr>
            <a:solidFill>
              <a:srgbClr val="00BF6F"/>
            </a:solidFill>
            <a:ln>
              <a:prstDash val="solid"/>
            </a:ln>
          </c:spPr>
          <c:invertIfNegative val="0"/>
          <c:cat>
            <c:strRef>
              <c:f>'Question 7'!$A$5:$A$13</c:f>
              <c:strCache>
                <c:ptCount val="9"/>
                <c:pt idx="0">
                  <c:v>Topic 1: Advanced binary plants</c:v>
                </c:pt>
                <c:pt idx="1">
                  <c:v>Topic 2: Innovative design and integration of binary cycle technology into new and existing flash plants</c:v>
                </c:pt>
                <c:pt idx="2">
                  <c:v>Topic 3: High-temperature binary power plants</c:v>
                </c:pt>
                <c:pt idx="3">
                  <c:v>Topic 4: Power cycles and mitigation for super high-temperature resources, high-enthalpy steam direct expansion</c:v>
                </c:pt>
                <c:pt idx="4">
                  <c:v>Topic 5: Flexible production of heat and power</c:v>
                </c:pt>
                <c:pt idx="5">
                  <c:v>Topic 6: High-Temperature Thermal Energy Storage (HT-TES)</c:v>
                </c:pt>
                <c:pt idx="6">
                  <c:v>Topic 7: Developing hybrid plants</c:v>
                </c:pt>
                <c:pt idx="7">
                  <c:v>Topic 8: Exploiting mineral production from geothermal sources</c:v>
                </c:pt>
                <c:pt idx="8">
                  <c:v>Topic 9: Generating at different voltages for smart grids</c:v>
                </c:pt>
              </c:strCache>
            </c:strRef>
          </c:cat>
          <c:val>
            <c:numRef>
              <c:f>'Question 7'!$B$5:$B$13</c:f>
              <c:numCache>
                <c:formatCode>0.00%</c:formatCode>
                <c:ptCount val="9"/>
                <c:pt idx="0">
                  <c:v>0.66670000000000007</c:v>
                </c:pt>
                <c:pt idx="1">
                  <c:v>0.44440000000000002</c:v>
                </c:pt>
                <c:pt idx="2">
                  <c:v>0.55559999999999998</c:v>
                </c:pt>
                <c:pt idx="3">
                  <c:v>0.22220000000000001</c:v>
                </c:pt>
                <c:pt idx="4">
                  <c:v>0.55559999999999998</c:v>
                </c:pt>
                <c:pt idx="5">
                  <c:v>0.44440000000000002</c:v>
                </c:pt>
                <c:pt idx="6">
                  <c:v>0.33329999999999999</c:v>
                </c:pt>
                <c:pt idx="7">
                  <c:v>0.33329999999999999</c:v>
                </c:pt>
                <c:pt idx="8">
                  <c:v>0.1111</c:v>
                </c:pt>
              </c:numCache>
            </c:numRef>
          </c:val>
          <c:extLst>
            <c:ext xmlns:c16="http://schemas.microsoft.com/office/drawing/2014/chart" uri="{C3380CC4-5D6E-409C-BE32-E72D297353CC}">
              <c16:uniqueId val="{00000000-04CF-4C47-A320-7CC1E827B2AC}"/>
            </c:ext>
          </c:extLst>
        </c:ser>
        <c:ser>
          <c:idx val="1"/>
          <c:order val="1"/>
          <c:tx>
            <c:strRef>
              <c:f>'Question 7'!$D$4</c:f>
              <c:strCache>
                <c:ptCount val="1"/>
                <c:pt idx="0">
                  <c:v>Medium priority</c:v>
                </c:pt>
              </c:strCache>
            </c:strRef>
          </c:tx>
          <c:spPr>
            <a:solidFill>
              <a:srgbClr val="507CB6"/>
            </a:solidFill>
            <a:ln>
              <a:prstDash val="solid"/>
            </a:ln>
          </c:spPr>
          <c:invertIfNegative val="0"/>
          <c:cat>
            <c:strRef>
              <c:f>'Question 7'!$A$5:$A$13</c:f>
              <c:strCache>
                <c:ptCount val="9"/>
                <c:pt idx="0">
                  <c:v>Topic 1: Advanced binary plants</c:v>
                </c:pt>
                <c:pt idx="1">
                  <c:v>Topic 2: Innovative design and integration of binary cycle technology into new and existing flash plants</c:v>
                </c:pt>
                <c:pt idx="2">
                  <c:v>Topic 3: High-temperature binary power plants</c:v>
                </c:pt>
                <c:pt idx="3">
                  <c:v>Topic 4: Power cycles and mitigation for super high-temperature resources, high-enthalpy steam direct expansion</c:v>
                </c:pt>
                <c:pt idx="4">
                  <c:v>Topic 5: Flexible production of heat and power</c:v>
                </c:pt>
                <c:pt idx="5">
                  <c:v>Topic 6: High-Temperature Thermal Energy Storage (HT-TES)</c:v>
                </c:pt>
                <c:pt idx="6">
                  <c:v>Topic 7: Developing hybrid plants</c:v>
                </c:pt>
                <c:pt idx="7">
                  <c:v>Topic 8: Exploiting mineral production from geothermal sources</c:v>
                </c:pt>
                <c:pt idx="8">
                  <c:v>Topic 9: Generating at different voltages for smart grids</c:v>
                </c:pt>
              </c:strCache>
            </c:strRef>
          </c:cat>
          <c:val>
            <c:numRef>
              <c:f>'Question 7'!$D$5:$D$13</c:f>
              <c:numCache>
                <c:formatCode>0.00%</c:formatCode>
                <c:ptCount val="9"/>
                <c:pt idx="0">
                  <c:v>0.33329999999999999</c:v>
                </c:pt>
                <c:pt idx="1">
                  <c:v>0.44440000000000002</c:v>
                </c:pt>
                <c:pt idx="2">
                  <c:v>0.22220000000000001</c:v>
                </c:pt>
                <c:pt idx="3">
                  <c:v>0.55559999999999998</c:v>
                </c:pt>
                <c:pt idx="4">
                  <c:v>0.22220000000000001</c:v>
                </c:pt>
                <c:pt idx="5">
                  <c:v>0.33329999999999999</c:v>
                </c:pt>
                <c:pt idx="6">
                  <c:v>0.55559999999999998</c:v>
                </c:pt>
                <c:pt idx="7">
                  <c:v>0.55559999999999998</c:v>
                </c:pt>
                <c:pt idx="8">
                  <c:v>0.55559999999999998</c:v>
                </c:pt>
              </c:numCache>
            </c:numRef>
          </c:val>
          <c:extLst>
            <c:ext xmlns:c16="http://schemas.microsoft.com/office/drawing/2014/chart" uri="{C3380CC4-5D6E-409C-BE32-E72D297353CC}">
              <c16:uniqueId val="{00000001-04CF-4C47-A320-7CC1E827B2AC}"/>
            </c:ext>
          </c:extLst>
        </c:ser>
        <c:ser>
          <c:idx val="2"/>
          <c:order val="2"/>
          <c:tx>
            <c:strRef>
              <c:f>'Question 7'!$F$4</c:f>
              <c:strCache>
                <c:ptCount val="1"/>
                <c:pt idx="0">
                  <c:v>Low priority</c:v>
                </c:pt>
              </c:strCache>
            </c:strRef>
          </c:tx>
          <c:spPr>
            <a:solidFill>
              <a:srgbClr val="F9BE00"/>
            </a:solidFill>
            <a:ln>
              <a:prstDash val="solid"/>
            </a:ln>
          </c:spPr>
          <c:invertIfNegative val="0"/>
          <c:cat>
            <c:strRef>
              <c:f>'Question 7'!$A$5:$A$13</c:f>
              <c:strCache>
                <c:ptCount val="9"/>
                <c:pt idx="0">
                  <c:v>Topic 1: Advanced binary plants</c:v>
                </c:pt>
                <c:pt idx="1">
                  <c:v>Topic 2: Innovative design and integration of binary cycle technology into new and existing flash plants</c:v>
                </c:pt>
                <c:pt idx="2">
                  <c:v>Topic 3: High-temperature binary power plants</c:v>
                </c:pt>
                <c:pt idx="3">
                  <c:v>Topic 4: Power cycles and mitigation for super high-temperature resources, high-enthalpy steam direct expansion</c:v>
                </c:pt>
                <c:pt idx="4">
                  <c:v>Topic 5: Flexible production of heat and power</c:v>
                </c:pt>
                <c:pt idx="5">
                  <c:v>Topic 6: High-Temperature Thermal Energy Storage (HT-TES)</c:v>
                </c:pt>
                <c:pt idx="6">
                  <c:v>Topic 7: Developing hybrid plants</c:v>
                </c:pt>
                <c:pt idx="7">
                  <c:v>Topic 8: Exploiting mineral production from geothermal sources</c:v>
                </c:pt>
                <c:pt idx="8">
                  <c:v>Topic 9: Generating at different voltages for smart grids</c:v>
                </c:pt>
              </c:strCache>
            </c:strRef>
          </c:cat>
          <c:val>
            <c:numRef>
              <c:f>'Question 7'!$F$5:$F$13</c:f>
              <c:numCache>
                <c:formatCode>0.00%</c:formatCode>
                <c:ptCount val="9"/>
                <c:pt idx="0">
                  <c:v>0</c:v>
                </c:pt>
                <c:pt idx="1">
                  <c:v>0.1111</c:v>
                </c:pt>
                <c:pt idx="2">
                  <c:v>0.22220000000000001</c:v>
                </c:pt>
                <c:pt idx="3">
                  <c:v>0.22220000000000001</c:v>
                </c:pt>
                <c:pt idx="4">
                  <c:v>0.22220000000000001</c:v>
                </c:pt>
                <c:pt idx="5">
                  <c:v>0.22220000000000001</c:v>
                </c:pt>
                <c:pt idx="6">
                  <c:v>0.1111</c:v>
                </c:pt>
                <c:pt idx="7">
                  <c:v>0.1111</c:v>
                </c:pt>
                <c:pt idx="8">
                  <c:v>0.33329999999999999</c:v>
                </c:pt>
              </c:numCache>
            </c:numRef>
          </c:val>
          <c:extLst>
            <c:ext xmlns:c16="http://schemas.microsoft.com/office/drawing/2014/chart" uri="{C3380CC4-5D6E-409C-BE32-E72D297353CC}">
              <c16:uniqueId val="{00000002-04CF-4C47-A320-7CC1E827B2AC}"/>
            </c:ext>
          </c:extLst>
        </c:ser>
        <c:dLbls>
          <c:showLegendKey val="0"/>
          <c:showVal val="0"/>
          <c:showCatName val="0"/>
          <c:showSerName val="0"/>
          <c:showPercent val="0"/>
          <c:showBubbleSize val="0"/>
        </c:dLbls>
        <c:gapWidth val="150"/>
        <c:axId val="335588944"/>
        <c:axId val="335588160"/>
      </c:barChart>
      <c:valAx>
        <c:axId val="335588160"/>
        <c:scaling>
          <c:orientation val="minMax"/>
        </c:scaling>
        <c:delete val="0"/>
        <c:axPos val="l"/>
        <c:majorGridlines/>
        <c:numFmt formatCode="0.00%" sourceLinked="1"/>
        <c:majorTickMark val="out"/>
        <c:minorTickMark val="none"/>
        <c:tickLblPos val="nextTo"/>
        <c:crossAx val="335588944"/>
        <c:crosses val="autoZero"/>
        <c:crossBetween val="between"/>
      </c:valAx>
      <c:catAx>
        <c:axId val="335588944"/>
        <c:scaling>
          <c:orientation val="minMax"/>
        </c:scaling>
        <c:delete val="0"/>
        <c:axPos val="b"/>
        <c:numFmt formatCode="General" sourceLinked="1"/>
        <c:majorTickMark val="out"/>
        <c:minorTickMark val="none"/>
        <c:tickLblPos val="nextTo"/>
        <c:crossAx val="33558816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F61C32B-F3CE-854A-8CC8-6A6D72D5F45F}" type="datetimeFigureOut">
              <a:rPr lang="en-US" smtClean="0"/>
              <a:t>5/23/2019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2BF424C-6748-964D-8310-3C529607A5A3}" type="slidenum">
              <a:rPr lang="en-US" smtClean="0"/>
              <a:t>‹#›</a:t>
            </a:fld>
            <a:endParaRPr lang="en-US"/>
          </a:p>
        </p:txBody>
      </p:sp>
    </p:spTree>
    <p:extLst>
      <p:ext uri="{BB962C8B-B14F-4D97-AF65-F5344CB8AC3E}">
        <p14:creationId xmlns:p14="http://schemas.microsoft.com/office/powerpoint/2010/main" val="8195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8" name="Picture 7"/>
          <p:cNvPicPr/>
          <p:nvPr userDrawn="1"/>
        </p:nvPicPr>
        <p:blipFill rotWithShape="1">
          <a:blip r:embed="rId2">
            <a:extLst>
              <a:ext uri="{28A0092B-C50C-407E-A947-70E740481C1C}">
                <a14:useLocalDpi xmlns:a14="http://schemas.microsoft.com/office/drawing/2010/main" val="0"/>
              </a:ext>
            </a:extLst>
          </a:blip>
          <a:srcRect l="-264" t="48705" r="89228" b="6419"/>
          <a:stretch/>
        </p:blipFill>
        <p:spPr bwMode="auto">
          <a:xfrm>
            <a:off x="4942704" y="0"/>
            <a:ext cx="7249298" cy="6858000"/>
          </a:xfrm>
          <a:prstGeom prst="rect">
            <a:avLst/>
          </a:prstGeom>
          <a:noFill/>
          <a:ln>
            <a:noFill/>
          </a:ln>
          <a:extLst>
            <a:ext uri="{53640926-AAD7-44D8-BBD7-CCE9431645EC}">
              <a14:shadowObscured xmlns:a14="http://schemas.microsoft.com/office/drawing/2010/main"/>
            </a:ext>
          </a:extLst>
        </p:spPr>
      </p:pic>
      <p:pic>
        <p:nvPicPr>
          <p:cNvPr id="11" name="Picture 10"/>
          <p:cNvPicPr/>
          <p:nvPr userDrawn="1"/>
        </p:nvPicPr>
        <p:blipFill rotWithShape="1">
          <a:blip r:embed="rId3">
            <a:extLst>
              <a:ext uri="{28A0092B-C50C-407E-A947-70E740481C1C}">
                <a14:useLocalDpi xmlns:a14="http://schemas.microsoft.com/office/drawing/2010/main" val="0"/>
              </a:ext>
            </a:extLst>
          </a:blip>
          <a:srcRect t="15359"/>
          <a:stretch/>
        </p:blipFill>
        <p:spPr bwMode="auto">
          <a:xfrm>
            <a:off x="3282462" y="1702520"/>
            <a:ext cx="8909538" cy="3845550"/>
          </a:xfrm>
          <a:prstGeom prst="rect">
            <a:avLst/>
          </a:prstGeom>
          <a:noFill/>
          <a:ln>
            <a:noFill/>
          </a:ln>
        </p:spPr>
      </p:pic>
      <p:sp>
        <p:nvSpPr>
          <p:cNvPr id="2" name="Title 1"/>
          <p:cNvSpPr>
            <a:spLocks noGrp="1"/>
          </p:cNvSpPr>
          <p:nvPr>
            <p:ph type="ctrTitle"/>
          </p:nvPr>
        </p:nvSpPr>
        <p:spPr>
          <a:xfrm>
            <a:off x="4592461" y="1934817"/>
            <a:ext cx="6434667" cy="1690478"/>
          </a:xfrm>
        </p:spPr>
        <p:txBody>
          <a:bodyPr anchor="b">
            <a:normAutofit/>
          </a:bodyPr>
          <a:lstStyle>
            <a:lvl1pPr algn="ctr">
              <a:defRPr sz="4800"/>
            </a:lvl1pPr>
          </a:lstStyle>
          <a:p>
            <a:r>
              <a:rPr lang="en-US" dirty="0"/>
              <a:t>Click to edit Master title style</a:t>
            </a:r>
          </a:p>
        </p:txBody>
      </p:sp>
      <p:sp>
        <p:nvSpPr>
          <p:cNvPr id="3" name="Subtitle 2"/>
          <p:cNvSpPr>
            <a:spLocks noGrp="1"/>
          </p:cNvSpPr>
          <p:nvPr>
            <p:ph type="subTitle" idx="1"/>
          </p:nvPr>
        </p:nvSpPr>
        <p:spPr>
          <a:xfrm>
            <a:off x="4592460" y="3625296"/>
            <a:ext cx="6434668" cy="68473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67279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8"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19" name="Text Placeholder 2"/>
          <p:cNvSpPr>
            <a:spLocks noGrp="1"/>
          </p:cNvSpPr>
          <p:nvPr>
            <p:ph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0" name="Picture 9"/>
          <p:cNvPicPr/>
          <p:nvPr userDrawn="1"/>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pic>
        <p:nvPicPr>
          <p:cNvPr id="8" name="Picture 7"/>
          <p:cNvPicPr/>
          <p:nvPr userDrawn="1"/>
        </p:nvPicPr>
        <p:blipFill rotWithShape="1">
          <a:blip r:embed="rId3">
            <a:extLst>
              <a:ext uri="{28A0092B-C50C-407E-A947-70E740481C1C}">
                <a14:useLocalDpi xmlns:a14="http://schemas.microsoft.com/office/drawing/2010/main" val="0"/>
              </a:ext>
            </a:extLst>
          </a:blip>
          <a:srcRect t="15359" b="25014"/>
          <a:stretch/>
        </p:blipFill>
        <p:spPr bwMode="auto">
          <a:xfrm>
            <a:off x="3282462" y="2135657"/>
            <a:ext cx="8909538" cy="2709059"/>
          </a:xfrm>
          <a:prstGeom prst="rect">
            <a:avLst/>
          </a:prstGeom>
          <a:noFill/>
          <a:ln>
            <a:noFill/>
          </a:ln>
        </p:spPr>
      </p:pic>
      <p:sp>
        <p:nvSpPr>
          <p:cNvPr id="9" name="Title 1"/>
          <p:cNvSpPr txBox="1">
            <a:spLocks/>
          </p:cNvSpPr>
          <p:nvPr userDrawn="1"/>
        </p:nvSpPr>
        <p:spPr>
          <a:xfrm>
            <a:off x="3801978" y="2266154"/>
            <a:ext cx="6434667" cy="169047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4800" b="1" i="0" kern="1200">
                <a:solidFill>
                  <a:srgbClr val="E7403A"/>
                </a:solidFill>
                <a:latin typeface="Gill Sans" charset="0"/>
                <a:ea typeface="Gill Sans" charset="0"/>
                <a:cs typeface="Gill Sans" charset="0"/>
              </a:defRPr>
            </a:lvl1pPr>
          </a:lstStyle>
          <a:p>
            <a:r>
              <a:rPr lang="en-US" dirty="0"/>
              <a:t>Click to edit Master title style</a:t>
            </a:r>
          </a:p>
        </p:txBody>
      </p:sp>
      <p:sp>
        <p:nvSpPr>
          <p:cNvPr id="3" name="Text Placeholder 2"/>
          <p:cNvSpPr>
            <a:spLocks noGrp="1"/>
          </p:cNvSpPr>
          <p:nvPr>
            <p:ph type="body" idx="1"/>
          </p:nvPr>
        </p:nvSpPr>
        <p:spPr>
          <a:xfrm>
            <a:off x="3801978" y="4087129"/>
            <a:ext cx="7545471" cy="43171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1634" y="1478046"/>
            <a:ext cx="4431632" cy="319555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95634" y="1478046"/>
            <a:ext cx="4431632" cy="3195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80350" y="1477963"/>
            <a:ext cx="4441491"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80350" y="2301875"/>
            <a:ext cx="4441491" cy="266048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803185" y="1477963"/>
            <a:ext cx="4463364" cy="594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3185" y="2301875"/>
            <a:ext cx="4463364" cy="26604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656835" y="325727"/>
            <a:ext cx="9765632" cy="504843"/>
          </a:xfrm>
        </p:spPr>
        <p:txBody>
          <a:bodyPr/>
          <a:lstStyle/>
          <a:p>
            <a:r>
              <a:rPr lang="en-US" dirty="0"/>
              <a:t>Click to edit Master title style</a:t>
            </a:r>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76670"/>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588168" y="1376670"/>
            <a:ext cx="312821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1152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470358" y="1376670"/>
            <a:ext cx="5885030"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615282" y="1376670"/>
            <a:ext cx="313318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1588168" y="376527"/>
            <a:ext cx="9765632" cy="504843"/>
          </a:xfrm>
        </p:spPr>
        <p:txBody>
          <a:bodyPr/>
          <a:lstStyle/>
          <a:p>
            <a:r>
              <a:rPr lang="en-US"/>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CC8A7D8-5828-C14B-A6C6-FAD44E840F14}" type="datetimeFigureOut">
              <a:rPr lang="en-US" smtClean="0"/>
              <a:t>5/23/2019</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3B37BD6B-831E-6F40-B662-AC6F1BFD994D}"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Content Placeholder 3"/>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64109" y="1049867"/>
            <a:ext cx="11812025" cy="4859868"/>
          </a:xfrm>
          <a:prstGeom prst="rect">
            <a:avLst/>
          </a:prstGeom>
        </p:spPr>
      </p:pic>
      <p:sp>
        <p:nvSpPr>
          <p:cNvPr id="2" name="Title Placeholder 1"/>
          <p:cNvSpPr>
            <a:spLocks noGrp="1"/>
          </p:cNvSpPr>
          <p:nvPr>
            <p:ph type="title"/>
          </p:nvPr>
        </p:nvSpPr>
        <p:spPr>
          <a:xfrm>
            <a:off x="664108" y="338669"/>
            <a:ext cx="9765632" cy="50484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927768" y="1310043"/>
            <a:ext cx="9765632" cy="30802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664108" y="5909735"/>
            <a:ext cx="11692545" cy="711198"/>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9" r:id="rId9"/>
  </p:sldLayoutIdLst>
  <p:txStyles>
    <p:titleStyle>
      <a:lvl1pPr algn="l" defTabSz="914400" rtl="0" eaLnBrk="1" latinLnBrk="0" hangingPunct="1">
        <a:lnSpc>
          <a:spcPct val="90000"/>
        </a:lnSpc>
        <a:spcBef>
          <a:spcPct val="0"/>
        </a:spcBef>
        <a:buNone/>
        <a:defRPr sz="2800" b="1" i="0" kern="1200">
          <a:solidFill>
            <a:srgbClr val="E7403A"/>
          </a:solidFill>
          <a:latin typeface="Gill Sans" charset="0"/>
          <a:ea typeface="Gill Sans" charset="0"/>
          <a:cs typeface="Gill Sans"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8D7C80"/>
          </a:solidFill>
          <a:latin typeface="Gill Sans" charset="0"/>
          <a:ea typeface="Gill Sans" charset="0"/>
          <a:cs typeface="Gill Sans" charset="0"/>
        </a:defRPr>
      </a:lvl1pPr>
      <a:lvl2pPr marL="685800" indent="-228600" algn="l" defTabSz="914400" rtl="0" eaLnBrk="1" latinLnBrk="0" hangingPunct="1">
        <a:lnSpc>
          <a:spcPct val="90000"/>
        </a:lnSpc>
        <a:spcBef>
          <a:spcPts val="500"/>
        </a:spcBef>
        <a:buFont typeface="Arial"/>
        <a:buChar char="•"/>
        <a:defRPr sz="2400" b="0" i="0" kern="1200">
          <a:solidFill>
            <a:srgbClr val="8D7C80"/>
          </a:solidFill>
          <a:latin typeface="Gill Sans" charset="0"/>
          <a:ea typeface="Gill Sans" charset="0"/>
          <a:cs typeface="Gill Sans" charset="0"/>
        </a:defRPr>
      </a:lvl2pPr>
      <a:lvl3pPr marL="1143000" indent="-228600" algn="l" defTabSz="914400" rtl="0" eaLnBrk="1" latinLnBrk="0" hangingPunct="1">
        <a:lnSpc>
          <a:spcPct val="90000"/>
        </a:lnSpc>
        <a:spcBef>
          <a:spcPts val="500"/>
        </a:spcBef>
        <a:buFont typeface="Arial"/>
        <a:buChar char="•"/>
        <a:defRPr sz="2000" b="0" i="0" kern="1200">
          <a:solidFill>
            <a:srgbClr val="8D7C80"/>
          </a:solidFill>
          <a:latin typeface="Gill Sans" charset="0"/>
          <a:ea typeface="Gill Sans" charset="0"/>
          <a:cs typeface="Gill Sans" charset="0"/>
        </a:defRPr>
      </a:lvl3pPr>
      <a:lvl4pPr marL="16002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4pPr>
      <a:lvl5pPr marL="2057400" indent="-228600" algn="l" defTabSz="914400" rtl="0" eaLnBrk="1" latinLnBrk="0" hangingPunct="1">
        <a:lnSpc>
          <a:spcPct val="90000"/>
        </a:lnSpc>
        <a:spcBef>
          <a:spcPts val="500"/>
        </a:spcBef>
        <a:buFont typeface="Arial"/>
        <a:buChar char="•"/>
        <a:defRPr sz="1800" b="0" i="0" kern="1200">
          <a:solidFill>
            <a:srgbClr val="8D7C80"/>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Chapter HEAT AND ELECTRICITY GENERATION AND SYSTEM INTEGRATION</a:t>
            </a:r>
          </a:p>
        </p:txBody>
      </p:sp>
      <p:sp>
        <p:nvSpPr>
          <p:cNvPr id="3" name="Subtitle 2"/>
          <p:cNvSpPr>
            <a:spLocks noGrp="1"/>
          </p:cNvSpPr>
          <p:nvPr>
            <p:ph type="subTitle" idx="1"/>
          </p:nvPr>
        </p:nvSpPr>
        <p:spPr/>
        <p:txBody>
          <a:bodyPr>
            <a:normAutofit/>
          </a:bodyPr>
          <a:lstStyle/>
          <a:p>
            <a:r>
              <a:rPr lang="en-US" dirty="0"/>
              <a:t>Webinar consultation 24/05/2019</a:t>
            </a:r>
          </a:p>
        </p:txBody>
      </p:sp>
      <p:sp>
        <p:nvSpPr>
          <p:cNvPr id="5" name="Text Box 23"/>
          <p:cNvSpPr txBox="1"/>
          <p:nvPr/>
        </p:nvSpPr>
        <p:spPr>
          <a:xfrm>
            <a:off x="3907971" y="5854709"/>
            <a:ext cx="6397016" cy="3600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Co-funded by the European Union's Horizon 2020 Research and Innovation </a:t>
            </a:r>
            <a:r>
              <a:rPr lang="en-US" sz="900" dirty="0" err="1">
                <a:solidFill>
                  <a:srgbClr val="FFFFFF"/>
                </a:solidFill>
                <a:latin typeface="Arial" charset="0"/>
                <a:ea typeface="Calibri" charset="0"/>
                <a:cs typeface="Times New Roman" charset="0"/>
              </a:rPr>
              <a:t>Pr</a:t>
            </a:r>
            <a:r>
              <a:rPr lang="en-US" sz="900" dirty="0" err="1">
                <a:solidFill>
                  <a:srgbClr val="FFFFFF"/>
                </a:solidFill>
                <a:effectLst/>
                <a:latin typeface="Arial" charset="0"/>
                <a:ea typeface="Calibri" charset="0"/>
                <a:cs typeface="Times New Roman" charset="0"/>
              </a:rPr>
              <a:t>ogramme</a:t>
            </a:r>
            <a:r>
              <a:rPr lang="en-US" sz="900" dirty="0">
                <a:solidFill>
                  <a:srgbClr val="FFFFFF"/>
                </a:solidFill>
                <a:effectLst/>
                <a:latin typeface="Arial" charset="0"/>
                <a:ea typeface="Calibri" charset="0"/>
                <a:cs typeface="Times New Roman" charset="0"/>
              </a:rPr>
              <a:t> [GA. </a:t>
            </a:r>
            <a:r>
              <a:rPr lang="en-US" sz="900" dirty="0">
                <a:solidFill>
                  <a:srgbClr val="FFFFFF"/>
                </a:solidFill>
                <a:latin typeface="Arial" charset="0"/>
                <a:ea typeface="Calibri" charset="0"/>
                <a:cs typeface="Times New Roman" charset="0"/>
              </a:rPr>
              <a:t>N. </a:t>
            </a:r>
            <a:r>
              <a:rPr lang="en-US" sz="900" dirty="0">
                <a:solidFill>
                  <a:srgbClr val="FFFFFF"/>
                </a:solidFill>
                <a:effectLst/>
                <a:latin typeface="Arial" charset="0"/>
                <a:ea typeface="Calibri" charset="0"/>
                <a:cs typeface="Times New Roman" charset="0"/>
              </a:rPr>
              <a:t>773392]</a:t>
            </a:r>
            <a:endParaRPr lang="en-GB" sz="900" dirty="0">
              <a:solidFill>
                <a:srgbClr val="8D7C80"/>
              </a:solidFill>
              <a:effectLst/>
              <a:latin typeface="Gill Sans" charset="0"/>
              <a:ea typeface="Calibri" charset="0"/>
              <a:cs typeface="Times New Roman" charset="0"/>
            </a:endParaRPr>
          </a:p>
        </p:txBody>
      </p:sp>
      <p:pic>
        <p:nvPicPr>
          <p:cNvPr id="7" name="Picture 6">
            <a:extLst>
              <a:ext uri="{FF2B5EF4-FFF2-40B4-BE49-F238E27FC236}">
                <a16:creationId xmlns:a16="http://schemas.microsoft.com/office/drawing/2014/main" id="{E6347BF1-9AEC-4638-8BD3-6381456698F9}"/>
              </a:ext>
            </a:extLst>
          </p:cNvPr>
          <p:cNvPicPr>
            <a:picLocks noChangeAspect="1"/>
          </p:cNvPicPr>
          <p:nvPr/>
        </p:nvPicPr>
        <p:blipFill>
          <a:blip r:embed="rId2"/>
          <a:stretch>
            <a:fillRect/>
          </a:stretch>
        </p:blipFill>
        <p:spPr>
          <a:xfrm>
            <a:off x="3286673" y="5854709"/>
            <a:ext cx="538653" cy="360000"/>
          </a:xfrm>
          <a:prstGeom prst="rect">
            <a:avLst/>
          </a:prstGeom>
        </p:spPr>
      </p:pic>
    </p:spTree>
    <p:extLst>
      <p:ext uri="{BB962C8B-B14F-4D97-AF65-F5344CB8AC3E}">
        <p14:creationId xmlns:p14="http://schemas.microsoft.com/office/powerpoint/2010/main" val="76914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35" y="376527"/>
            <a:ext cx="9765632" cy="504843"/>
          </a:xfrm>
        </p:spPr>
        <p:txBody>
          <a:bodyPr/>
          <a:lstStyle/>
          <a:p>
            <a:r>
              <a:rPr lang="en-US" dirty="0"/>
              <a:t>Steering Committee assessment</a:t>
            </a:r>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478361175"/>
              </p:ext>
            </p:extLst>
          </p:nvPr>
        </p:nvGraphicFramePr>
        <p:xfrm>
          <a:off x="961635" y="1050716"/>
          <a:ext cx="6453926" cy="415690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99C8CE8-B3EF-4B89-A1AB-5BE16CEC3FB3}"/>
              </a:ext>
            </a:extLst>
          </p:cNvPr>
          <p:cNvSpPr txBox="1"/>
          <p:nvPr/>
        </p:nvSpPr>
        <p:spPr>
          <a:xfrm>
            <a:off x="8000468" y="1225414"/>
            <a:ext cx="3739248" cy="3693319"/>
          </a:xfrm>
          <a:prstGeom prst="rect">
            <a:avLst/>
          </a:prstGeom>
          <a:noFill/>
        </p:spPr>
        <p:txBody>
          <a:bodyPr wrap="square" rtlCol="0">
            <a:spAutoFit/>
          </a:bodyPr>
          <a:lstStyle/>
          <a:p>
            <a:r>
              <a:rPr lang="fr-BE" b="1" dirty="0">
                <a:solidFill>
                  <a:srgbClr val="FF0000"/>
                </a:solidFill>
              </a:rPr>
              <a:t>Merge suggestions:</a:t>
            </a:r>
          </a:p>
          <a:p>
            <a:endParaRPr lang="fr-BE" dirty="0"/>
          </a:p>
          <a:p>
            <a:r>
              <a:rPr lang="fr-BE" dirty="0"/>
              <a:t>Topic A: Turbines (topic 1+2+3+4)</a:t>
            </a:r>
          </a:p>
          <a:p>
            <a:endParaRPr lang="fr-BE" dirty="0"/>
          </a:p>
          <a:p>
            <a:r>
              <a:rPr lang="fr-BE" dirty="0"/>
              <a:t>Topic B: Flexible production (topic 5+9)</a:t>
            </a:r>
          </a:p>
          <a:p>
            <a:endParaRPr lang="fr-BE" dirty="0"/>
          </a:p>
          <a:p>
            <a:r>
              <a:rPr lang="fr-BE" dirty="0"/>
              <a:t>Topic C: Thermal </a:t>
            </a:r>
            <a:r>
              <a:rPr lang="fr-BE" dirty="0" err="1"/>
              <a:t>storage</a:t>
            </a:r>
            <a:r>
              <a:rPr lang="fr-BE" dirty="0"/>
              <a:t> (topic 6)</a:t>
            </a:r>
          </a:p>
          <a:p>
            <a:endParaRPr lang="fr-BE" dirty="0"/>
          </a:p>
          <a:p>
            <a:r>
              <a:rPr lang="fr-BE" dirty="0"/>
              <a:t>Topic D: </a:t>
            </a:r>
            <a:r>
              <a:rPr lang="fr-BE" dirty="0" err="1"/>
              <a:t>Hybrid</a:t>
            </a:r>
            <a:r>
              <a:rPr lang="fr-BE" dirty="0"/>
              <a:t> plants incl. </a:t>
            </a:r>
            <a:r>
              <a:rPr lang="fr-BE" dirty="0" err="1"/>
              <a:t>Minerals</a:t>
            </a:r>
            <a:r>
              <a:rPr lang="fr-BE" dirty="0"/>
              <a:t> (topic 7+8)</a:t>
            </a:r>
          </a:p>
          <a:p>
            <a:endParaRPr lang="fr-BE" dirty="0"/>
          </a:p>
          <a:p>
            <a:r>
              <a:rPr lang="fr-BE" dirty="0"/>
              <a:t>Topic ‘MISSION’ (topic 9) </a:t>
            </a:r>
          </a:p>
        </p:txBody>
      </p:sp>
    </p:spTree>
    <p:extLst>
      <p:ext uri="{BB962C8B-B14F-4D97-AF65-F5344CB8AC3E}">
        <p14:creationId xmlns:p14="http://schemas.microsoft.com/office/powerpoint/2010/main" val="14398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635" y="376527"/>
            <a:ext cx="9765632" cy="504843"/>
          </a:xfrm>
        </p:spPr>
        <p:txBody>
          <a:bodyPr/>
          <a:lstStyle/>
          <a:p>
            <a:r>
              <a:rPr lang="en-US" dirty="0"/>
              <a:t>topic 1: Developments in turbines</a:t>
            </a:r>
          </a:p>
        </p:txBody>
      </p:sp>
      <p:sp>
        <p:nvSpPr>
          <p:cNvPr id="3" name="Content Placeholder 2"/>
          <p:cNvSpPr>
            <a:spLocks noGrp="1"/>
          </p:cNvSpPr>
          <p:nvPr>
            <p:ph idx="4294967295"/>
          </p:nvPr>
        </p:nvSpPr>
        <p:spPr>
          <a:xfrm>
            <a:off x="696164" y="1117221"/>
            <a:ext cx="11495836" cy="4796881"/>
          </a:xfrm>
        </p:spPr>
        <p:txBody>
          <a:bodyPr>
            <a:normAutofit fontScale="47500" lnSpcReduction="20000"/>
          </a:bodyPr>
          <a:lstStyle/>
          <a:p>
            <a:pPr marL="0" indent="0">
              <a:buNone/>
            </a:pPr>
            <a:r>
              <a:rPr lang="en-US" sz="2900" b="1" dirty="0"/>
              <a:t>Objective</a:t>
            </a:r>
            <a:endParaRPr lang="fr-BE" sz="2900" b="1" dirty="0"/>
          </a:p>
          <a:p>
            <a:r>
              <a:rPr lang="en-US" sz="2900" dirty="0"/>
              <a:t>develop advanced low to medium temperature binary plants  by 2020-2023 (from TRL 5-6 to 8).  flexible heat/cold and electricity supply from binary cycles, including an upscaling capacity of the binary plants (from TRL 5 to 7). </a:t>
            </a:r>
            <a:endParaRPr lang="fr-BE" sz="2900" dirty="0"/>
          </a:p>
          <a:p>
            <a:r>
              <a:rPr lang="en-US" sz="2900" dirty="0"/>
              <a:t>Improve plant performance: focus on the working fluid and on specific components (improved heat exchanger, selecting material, surface structure and coating, </a:t>
            </a:r>
            <a:r>
              <a:rPr lang="en-GB" sz="2900" dirty="0"/>
              <a:t>hybrid cooling)</a:t>
            </a:r>
            <a:r>
              <a:rPr lang="en-US" sz="2900" dirty="0"/>
              <a:t> of the binary cycle (from TRL 4-5 to 6-7 and then 8: Low TRL to medium (lab test), and then a first demo + other demo high TRL by 2030).</a:t>
            </a:r>
            <a:endParaRPr lang="fr-BE" sz="2900" dirty="0"/>
          </a:p>
          <a:p>
            <a:r>
              <a:rPr lang="en-US" sz="2900" dirty="0"/>
              <a:t>develop advanced high temperature binary plants  by 2020-2023 (from TRL 5-6 to 8). </a:t>
            </a:r>
            <a:r>
              <a:rPr lang="fr-BE" sz="2900" dirty="0"/>
              <a:t>I</a:t>
            </a:r>
            <a:r>
              <a:rPr lang="en-US" sz="2900" dirty="0" err="1"/>
              <a:t>mprove</a:t>
            </a:r>
            <a:r>
              <a:rPr lang="en-US" sz="2900" dirty="0"/>
              <a:t> geothermal heat to power conversion efficiency via the integration of binary plants as bottoming units to geothermal flash plants. (from TRL 5-6 to 8). Period 2020-2023)</a:t>
            </a:r>
            <a:endParaRPr lang="fr-BE" sz="2900" dirty="0"/>
          </a:p>
          <a:p>
            <a:r>
              <a:rPr lang="en-US" sz="2900" dirty="0"/>
              <a:t>Extend the application of binary plant technology to the exploitation of high-temperature geothermal resources (from TRL 4-5 to 6-7 and then 8. 2020-2023).</a:t>
            </a:r>
            <a:endParaRPr lang="fr-BE" sz="2900" dirty="0"/>
          </a:p>
          <a:p>
            <a:r>
              <a:rPr lang="en-US" sz="2900" dirty="0"/>
              <a:t>Develop power cycles and technologies for the mitigation of super high-temperature resources, and high-enthalpy steam direct expansion (from TRL 3-4 to 6-7 and then 8. 2023-2026-2030).</a:t>
            </a:r>
            <a:endParaRPr lang="fr-BE" sz="2900" dirty="0"/>
          </a:p>
          <a:p>
            <a:endParaRPr lang="fr-BE" sz="2900" dirty="0"/>
          </a:p>
          <a:p>
            <a:pPr marL="0" indent="0">
              <a:buNone/>
            </a:pPr>
            <a:r>
              <a:rPr lang="fr-BE" sz="2900" b="1" dirty="0"/>
              <a:t>Target</a:t>
            </a:r>
          </a:p>
          <a:p>
            <a:pPr lvl="0"/>
            <a:r>
              <a:rPr lang="en-US" sz="2900" dirty="0"/>
              <a:t>reduce overall plant costs</a:t>
            </a:r>
            <a:endParaRPr lang="fr-BE" sz="2900" dirty="0"/>
          </a:p>
          <a:p>
            <a:pPr lvl="0"/>
            <a:r>
              <a:rPr lang="en-US" sz="2900" dirty="0" err="1"/>
              <a:t>maximise</a:t>
            </a:r>
            <a:r>
              <a:rPr lang="en-US" sz="2900" dirty="0"/>
              <a:t> plant efficiency: </a:t>
            </a:r>
            <a:r>
              <a:rPr lang="en-US" sz="2900" i="1" dirty="0"/>
              <a:t>Improve the overall conversion efficiency, including the bottoming cycle, of geothermal installations at different thermodynamic conditions by 10% by 2030 and 20% by 2050</a:t>
            </a:r>
            <a:endParaRPr lang="fr-BE" sz="2900" dirty="0"/>
          </a:p>
          <a:p>
            <a:pPr lvl="0"/>
            <a:r>
              <a:rPr lang="en-US" sz="2900" dirty="0"/>
              <a:t>upscaling binary plants to 20 </a:t>
            </a:r>
            <a:r>
              <a:rPr lang="en-US" sz="2900" dirty="0" err="1"/>
              <a:t>MWe</a:t>
            </a:r>
            <a:r>
              <a:rPr lang="en-US" sz="2900" dirty="0"/>
              <a:t>, including for EGS: demo sites</a:t>
            </a:r>
            <a:endParaRPr lang="fr-BE" sz="2900" dirty="0"/>
          </a:p>
          <a:p>
            <a:pPr lvl="0"/>
            <a:r>
              <a:rPr lang="en-US" sz="2900" dirty="0"/>
              <a:t>new and more readily available organic non-flammable working fluids, i.e. refrigerants. </a:t>
            </a:r>
            <a:endParaRPr lang="fr-BE" sz="2900" dirty="0"/>
          </a:p>
          <a:p>
            <a:pPr lvl="0"/>
            <a:r>
              <a:rPr lang="en-US" sz="2900" dirty="0"/>
              <a:t>new components: heat exchanger, material, surface structure and coating, hybrid cooling.</a:t>
            </a:r>
            <a:endParaRPr lang="fr-BE" sz="2900" dirty="0"/>
          </a:p>
          <a:p>
            <a:pPr marL="0" indent="0">
              <a:buNone/>
            </a:pPr>
            <a:endParaRPr lang="fr-BE" dirty="0"/>
          </a:p>
        </p:txBody>
      </p:sp>
    </p:spTree>
    <p:extLst>
      <p:ext uri="{BB962C8B-B14F-4D97-AF65-F5344CB8AC3E}">
        <p14:creationId xmlns:p14="http://schemas.microsoft.com/office/powerpoint/2010/main" val="961762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57D0D-DDAD-4A9A-AB2C-7F42EEE95F25}"/>
              </a:ext>
            </a:extLst>
          </p:cNvPr>
          <p:cNvSpPr>
            <a:spLocks noGrp="1"/>
          </p:cNvSpPr>
          <p:nvPr>
            <p:ph type="title"/>
          </p:nvPr>
        </p:nvSpPr>
        <p:spPr/>
        <p:txBody>
          <a:bodyPr/>
          <a:lstStyle/>
          <a:p>
            <a:r>
              <a:rPr lang="en-US" dirty="0"/>
              <a:t>Topic 2:  Flexible production of heat and power and integration for smart grids	</a:t>
            </a:r>
            <a:endParaRPr lang="fr-BE" dirty="0"/>
          </a:p>
        </p:txBody>
      </p:sp>
      <p:sp>
        <p:nvSpPr>
          <p:cNvPr id="3" name="Content Placeholder 2">
            <a:extLst>
              <a:ext uri="{FF2B5EF4-FFF2-40B4-BE49-F238E27FC236}">
                <a16:creationId xmlns:a16="http://schemas.microsoft.com/office/drawing/2014/main" id="{04CBA438-4FD8-4D91-A45B-A17BAAD25D7F}"/>
              </a:ext>
            </a:extLst>
          </p:cNvPr>
          <p:cNvSpPr>
            <a:spLocks noGrp="1"/>
          </p:cNvSpPr>
          <p:nvPr>
            <p:ph idx="1"/>
          </p:nvPr>
        </p:nvSpPr>
        <p:spPr>
          <a:xfrm>
            <a:off x="927767" y="1310043"/>
            <a:ext cx="10856193" cy="4441828"/>
          </a:xfrm>
        </p:spPr>
        <p:txBody>
          <a:bodyPr>
            <a:normAutofit fontScale="92500" lnSpcReduction="10000"/>
          </a:bodyPr>
          <a:lstStyle/>
          <a:p>
            <a:pPr marL="0" indent="0">
              <a:buNone/>
            </a:pPr>
            <a:r>
              <a:rPr lang="fr-BE" sz="1600" b="1" dirty="0"/>
              <a:t>Objective</a:t>
            </a:r>
          </a:p>
          <a:p>
            <a:pPr>
              <a:buFont typeface="Arial" panose="020B0604020202020204" pitchFamily="34" charset="0"/>
              <a:buChar char="•"/>
            </a:pPr>
            <a:r>
              <a:rPr lang="en-US" sz="1600" dirty="0"/>
              <a:t>Demonstrating the technical and economic feasibility of responding to the grid operator’s requests, at any time</a:t>
            </a:r>
          </a:p>
          <a:p>
            <a:pPr>
              <a:buFont typeface="Arial" panose="020B0604020202020204" pitchFamily="34" charset="0"/>
              <a:buChar char="•"/>
            </a:pPr>
            <a:r>
              <a:rPr lang="en-US" sz="1600" dirty="0"/>
              <a:t>Demonstrate the automatic generation control (load following/ride-through capabilities for grid specifications) and develop the ancillary services of geothermal power plants.</a:t>
            </a:r>
          </a:p>
          <a:p>
            <a:pPr>
              <a:buFont typeface="Arial" panose="020B0604020202020204" pitchFamily="34" charset="0"/>
              <a:buChar char="•"/>
            </a:pPr>
            <a:r>
              <a:rPr lang="en-US" sz="1600" dirty="0"/>
              <a:t>Increase the flexible operation of the binary plants, novel or adapted turbines and expanders will need to be developed (in combination with topic 1). This will be done together with a more modular approach (smaller, cascaded, and controlled units).</a:t>
            </a:r>
          </a:p>
          <a:p>
            <a:pPr marL="0" indent="0">
              <a:buNone/>
            </a:pPr>
            <a:endParaRPr lang="fr-BE" sz="1600" dirty="0"/>
          </a:p>
          <a:p>
            <a:pPr marL="0" indent="0">
              <a:buNone/>
            </a:pPr>
            <a:r>
              <a:rPr lang="fr-BE" sz="1600" b="1" dirty="0"/>
              <a:t>Target</a:t>
            </a:r>
          </a:p>
          <a:p>
            <a:r>
              <a:rPr lang="en-US" sz="1600" dirty="0"/>
              <a:t>Adapting the expanders/turbines and other components to increase flexibility: </a:t>
            </a:r>
            <a:r>
              <a:rPr lang="en-US" sz="1600" i="1" dirty="0"/>
              <a:t>Demonstrate the technical and economic feasibility of responding at any time to commands from a grid operator to increase or decrease output ramp up and down from 60% ‐ 110% of nominal power.</a:t>
            </a:r>
            <a:endParaRPr lang="fr-BE" sz="1600" i="1" dirty="0"/>
          </a:p>
          <a:p>
            <a:r>
              <a:rPr lang="en-US" sz="1600" dirty="0"/>
              <a:t>Improving the modular design of power plants to better adapt to electricity needs and heat demand without reducing overall electrical efficiency and annual production</a:t>
            </a:r>
            <a:endParaRPr lang="fr-BE" sz="1600" dirty="0"/>
          </a:p>
          <a:p>
            <a:r>
              <a:rPr lang="en-US" sz="1600" dirty="0" err="1"/>
              <a:t>Optimising</a:t>
            </a:r>
            <a:r>
              <a:rPr lang="en-US" sz="1600" dirty="0"/>
              <a:t> the connection configuration between the geothermal source, the binary plant and the district heating in order to increase electricity production, taking into account the heat profile and temperature regimes of the district heating network</a:t>
            </a:r>
            <a:endParaRPr lang="fr-BE" sz="1600" dirty="0"/>
          </a:p>
          <a:p>
            <a:r>
              <a:rPr lang="en-US" sz="1600" dirty="0"/>
              <a:t>Generating different voltages for smart grids with specific applications, such as for an island or island mode, is key for flexible geothermal power production</a:t>
            </a:r>
            <a:endParaRPr lang="fr-BE" sz="1600" dirty="0"/>
          </a:p>
          <a:p>
            <a:pPr marL="0" indent="0">
              <a:buNone/>
            </a:pPr>
            <a:endParaRPr lang="fr-BE" sz="1600" dirty="0"/>
          </a:p>
        </p:txBody>
      </p:sp>
    </p:spTree>
    <p:extLst>
      <p:ext uri="{BB962C8B-B14F-4D97-AF65-F5344CB8AC3E}">
        <p14:creationId xmlns:p14="http://schemas.microsoft.com/office/powerpoint/2010/main" val="291026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6EA30-466B-4582-AD94-C25A37B8066C}"/>
              </a:ext>
            </a:extLst>
          </p:cNvPr>
          <p:cNvSpPr>
            <a:spLocks noGrp="1"/>
          </p:cNvSpPr>
          <p:nvPr>
            <p:ph type="title"/>
          </p:nvPr>
        </p:nvSpPr>
        <p:spPr/>
        <p:txBody>
          <a:bodyPr/>
          <a:lstStyle/>
          <a:p>
            <a:r>
              <a:rPr lang="en-US" dirty="0"/>
              <a:t>Topic 3: High-Temperature Thermal Energy Storage (HT-TES)</a:t>
            </a:r>
            <a:endParaRPr lang="fr-BE" dirty="0"/>
          </a:p>
        </p:txBody>
      </p:sp>
      <p:sp>
        <p:nvSpPr>
          <p:cNvPr id="3" name="Content Placeholder 2">
            <a:extLst>
              <a:ext uri="{FF2B5EF4-FFF2-40B4-BE49-F238E27FC236}">
                <a16:creationId xmlns:a16="http://schemas.microsoft.com/office/drawing/2014/main" id="{24B30F4F-18C4-4506-AEEF-58C667D74107}"/>
              </a:ext>
            </a:extLst>
          </p:cNvPr>
          <p:cNvSpPr>
            <a:spLocks noGrp="1"/>
          </p:cNvSpPr>
          <p:nvPr>
            <p:ph idx="1"/>
          </p:nvPr>
        </p:nvSpPr>
        <p:spPr>
          <a:xfrm>
            <a:off x="664108" y="1141718"/>
            <a:ext cx="11092167" cy="4574563"/>
          </a:xfrm>
        </p:spPr>
        <p:txBody>
          <a:bodyPr>
            <a:normAutofit fontScale="85000" lnSpcReduction="20000"/>
          </a:bodyPr>
          <a:lstStyle/>
          <a:p>
            <a:pPr marL="0" indent="0">
              <a:buNone/>
            </a:pPr>
            <a:r>
              <a:rPr lang="fr-BE" sz="2100" b="1" dirty="0"/>
              <a:t>Objective</a:t>
            </a:r>
          </a:p>
          <a:p>
            <a:pPr>
              <a:buFont typeface="Arial" panose="020B0604020202020204" pitchFamily="34" charset="0"/>
              <a:buChar char="•"/>
            </a:pPr>
            <a:r>
              <a:rPr lang="en-US" sz="2100" dirty="0"/>
              <a:t>Develop technologies and workflows to reduce costs and improve heat-storage and production performance.</a:t>
            </a:r>
          </a:p>
          <a:p>
            <a:pPr>
              <a:buFont typeface="Arial" panose="020B0604020202020204" pitchFamily="34" charset="0"/>
              <a:buChar char="•"/>
            </a:pPr>
            <a:r>
              <a:rPr lang="en-US" sz="2100" dirty="0"/>
              <a:t>Combining surface structures (i.e. waste heat source, heat exchangers, distribution network systems including different energy storage technologies and advanced demand-side management) and subsurface </a:t>
            </a:r>
            <a:r>
              <a:rPr lang="en-US" sz="2100" dirty="0" err="1"/>
              <a:t>characterisation</a:t>
            </a:r>
            <a:r>
              <a:rPr lang="en-US" sz="2100" dirty="0"/>
              <a:t> and management (i.e. reservoir modelling, tracer tests, drilling and well integrity preservation) into a unique source-to-sink system.</a:t>
            </a:r>
          </a:p>
          <a:p>
            <a:pPr marL="0" indent="0">
              <a:buNone/>
            </a:pPr>
            <a:endParaRPr lang="fr-BE" sz="2100" dirty="0"/>
          </a:p>
          <a:p>
            <a:pPr marL="0" indent="0">
              <a:buNone/>
            </a:pPr>
            <a:r>
              <a:rPr lang="fr-BE" sz="2100" b="1" dirty="0"/>
              <a:t>Target</a:t>
            </a:r>
          </a:p>
          <a:p>
            <a:r>
              <a:rPr lang="en-US" sz="2100" dirty="0"/>
              <a:t>Integration of thermal energy storage to cope with daily, weekly and seasonal variations in heat demand and available heat from the geothermal power plant. Integration of a medium/long term storage system </a:t>
            </a:r>
          </a:p>
          <a:p>
            <a:r>
              <a:rPr lang="en-US" sz="2100" dirty="0"/>
              <a:t>Development of appropriate control systems to manage heat and electricity production, heat demand and storage</a:t>
            </a:r>
            <a:endParaRPr lang="fr-BE" sz="2100" dirty="0"/>
          </a:p>
          <a:p>
            <a:r>
              <a:rPr lang="en-US" sz="2100" dirty="0"/>
              <a:t>Adapting the return temperature from the surface site to the subsurface temperature and to the regulatory frameworks</a:t>
            </a:r>
            <a:endParaRPr lang="fr-BE" sz="2100" dirty="0"/>
          </a:p>
          <a:p>
            <a:r>
              <a:rPr lang="en-US" sz="2100" dirty="0"/>
              <a:t>Identifying, </a:t>
            </a:r>
            <a:r>
              <a:rPr lang="en-US" sz="2100" dirty="0" err="1"/>
              <a:t>characterising</a:t>
            </a:r>
            <a:r>
              <a:rPr lang="en-US" sz="2100" dirty="0"/>
              <a:t> and monitoring reservoirs for UTES, manage geo-mechanical effects of the reservoir linked to the seasonal injection/production operations. </a:t>
            </a:r>
            <a:r>
              <a:rPr lang="en-US" sz="2100" dirty="0" err="1"/>
              <a:t>Characterising</a:t>
            </a:r>
            <a:r>
              <a:rPr lang="en-US" sz="2100" dirty="0"/>
              <a:t> and monitoring water-rock interaction at reservoir level</a:t>
            </a:r>
            <a:endParaRPr lang="fr-BE" sz="2100" dirty="0"/>
          </a:p>
          <a:p>
            <a:r>
              <a:rPr lang="en-US" sz="2100" dirty="0"/>
              <a:t>Design and </a:t>
            </a:r>
            <a:r>
              <a:rPr lang="en-US" sz="2100" dirty="0" err="1"/>
              <a:t>optimisation</a:t>
            </a:r>
            <a:r>
              <a:rPr lang="en-US" sz="2100" dirty="0"/>
              <a:t> of the distribution network</a:t>
            </a:r>
            <a:endParaRPr lang="fr-BE" sz="2100" dirty="0"/>
          </a:p>
          <a:p>
            <a:pPr marL="0" indent="0">
              <a:buNone/>
            </a:pPr>
            <a:endParaRPr lang="fr-BE" sz="2000" dirty="0"/>
          </a:p>
          <a:p>
            <a:pPr marL="0" indent="0">
              <a:buNone/>
            </a:pPr>
            <a:endParaRPr lang="fr-BE" sz="2000" dirty="0"/>
          </a:p>
          <a:p>
            <a:pPr marL="0" indent="0">
              <a:buNone/>
            </a:pPr>
            <a:endParaRPr lang="fr-BE" sz="2000" dirty="0"/>
          </a:p>
          <a:p>
            <a:pPr marL="0" indent="0">
              <a:buNone/>
            </a:pPr>
            <a:endParaRPr lang="fr-BE" sz="2000" dirty="0"/>
          </a:p>
        </p:txBody>
      </p:sp>
    </p:spTree>
    <p:extLst>
      <p:ext uri="{BB962C8B-B14F-4D97-AF65-F5344CB8AC3E}">
        <p14:creationId xmlns:p14="http://schemas.microsoft.com/office/powerpoint/2010/main" val="3616605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7BBA8-5C59-4867-8AEF-0701E700E5C8}"/>
              </a:ext>
            </a:extLst>
          </p:cNvPr>
          <p:cNvSpPr>
            <a:spLocks noGrp="1"/>
          </p:cNvSpPr>
          <p:nvPr>
            <p:ph type="title"/>
          </p:nvPr>
        </p:nvSpPr>
        <p:spPr/>
        <p:txBody>
          <a:bodyPr/>
          <a:lstStyle/>
          <a:p>
            <a:r>
              <a:rPr lang="en-US" dirty="0"/>
              <a:t>Topic 4: Developing hybrid plants and Exploiting mineral production from geothermal sources </a:t>
            </a:r>
            <a:endParaRPr lang="fr-BE" dirty="0"/>
          </a:p>
        </p:txBody>
      </p:sp>
      <p:sp>
        <p:nvSpPr>
          <p:cNvPr id="3" name="Content Placeholder 2">
            <a:extLst>
              <a:ext uri="{FF2B5EF4-FFF2-40B4-BE49-F238E27FC236}">
                <a16:creationId xmlns:a16="http://schemas.microsoft.com/office/drawing/2014/main" id="{697744F7-BF1F-45C5-85FE-0CA24699449A}"/>
              </a:ext>
            </a:extLst>
          </p:cNvPr>
          <p:cNvSpPr>
            <a:spLocks noGrp="1"/>
          </p:cNvSpPr>
          <p:nvPr>
            <p:ph idx="1"/>
          </p:nvPr>
        </p:nvSpPr>
        <p:spPr>
          <a:xfrm>
            <a:off x="664107" y="1133062"/>
            <a:ext cx="11355827" cy="4648306"/>
          </a:xfrm>
        </p:spPr>
        <p:txBody>
          <a:bodyPr>
            <a:normAutofit fontScale="47500" lnSpcReduction="20000"/>
          </a:bodyPr>
          <a:lstStyle/>
          <a:p>
            <a:pPr marL="0" indent="0">
              <a:buNone/>
            </a:pPr>
            <a:r>
              <a:rPr lang="fr-BE" sz="3300" b="1" dirty="0"/>
              <a:t>Objectives</a:t>
            </a:r>
          </a:p>
          <a:p>
            <a:pPr>
              <a:buFont typeface="Arial" panose="020B0604020202020204" pitchFamily="34" charset="0"/>
              <a:buChar char="•"/>
            </a:pPr>
            <a:r>
              <a:rPr lang="en-US" sz="3300" dirty="0"/>
              <a:t>Couple geothermal with other renewable energy sources to generate power and heat but also storage facilities.</a:t>
            </a:r>
          </a:p>
          <a:p>
            <a:pPr>
              <a:buFont typeface="Arial" panose="020B0604020202020204" pitchFamily="34" charset="0"/>
              <a:buChar char="•"/>
            </a:pPr>
            <a:r>
              <a:rPr lang="en-US" sz="3300" dirty="0"/>
              <a:t>Demonstrate the technical and economic feasibility for hybrid plants of responding to commands from a grid operator at any time (see topic 2).</a:t>
            </a:r>
          </a:p>
          <a:p>
            <a:pPr>
              <a:buFont typeface="Arial" panose="020B0604020202020204" pitchFamily="34" charset="0"/>
              <a:buChar char="•"/>
            </a:pPr>
            <a:r>
              <a:rPr lang="en-US" sz="3300" dirty="0"/>
              <a:t>Develop novel and potentially disruptive technological solutions for metals as well as non-metallic materials in a single interlinked process. </a:t>
            </a:r>
          </a:p>
          <a:p>
            <a:pPr marL="0" indent="0">
              <a:buNone/>
            </a:pPr>
            <a:endParaRPr lang="fr-BE" sz="3300" dirty="0"/>
          </a:p>
          <a:p>
            <a:pPr marL="0" indent="0">
              <a:buNone/>
            </a:pPr>
            <a:r>
              <a:rPr lang="fr-BE" sz="3300" b="1" dirty="0" err="1"/>
              <a:t>Targets</a:t>
            </a:r>
            <a:endParaRPr lang="fr-BE" sz="3300" b="1" dirty="0"/>
          </a:p>
          <a:p>
            <a:r>
              <a:rPr lang="en-US" sz="3300" dirty="0"/>
              <a:t>New and unprecedented plants using residual heat or non-geothermal RES to increase the temperature of the geothermal brine. </a:t>
            </a:r>
            <a:endParaRPr lang="fr-BE" sz="3300" dirty="0"/>
          </a:p>
          <a:p>
            <a:r>
              <a:rPr lang="en-US" sz="3300" dirty="0"/>
              <a:t>Using geothermal to </a:t>
            </a:r>
            <a:r>
              <a:rPr lang="en-US" sz="3300" dirty="0" err="1"/>
              <a:t>stabilise</a:t>
            </a:r>
            <a:r>
              <a:rPr lang="en-US" sz="3300" dirty="0"/>
              <a:t> the supply of variable sources: Hybrid plants (e.g. combining geothermal with waste heat, biomass, concentrated solar thermal or green gas) </a:t>
            </a:r>
            <a:endParaRPr lang="fr-BE" sz="3300" dirty="0"/>
          </a:p>
          <a:p>
            <a:r>
              <a:rPr lang="en-US" sz="3300" dirty="0"/>
              <a:t>Demonstrating the applicability of geothermal combined with other sources for district heating and cooling at industrial and/or residential sites, including the use of high-temperature heat pumps and Underground Thermal Energy Storage (UTES) at elevated temperatures, and for integration into smart thermal grids.</a:t>
            </a:r>
            <a:endParaRPr lang="fr-BE" sz="3300" dirty="0"/>
          </a:p>
          <a:p>
            <a:r>
              <a:rPr lang="en-US" sz="3300" dirty="0"/>
              <a:t>Increasing the selectivity and efficiency of the separation techniques for minerals and geothermal brines; including developing new, potentially disruptive technologies to separate and transform chemical components from geothermal brines into more valuable products</a:t>
            </a:r>
            <a:endParaRPr lang="fr-BE" sz="3300" dirty="0"/>
          </a:p>
          <a:p>
            <a:r>
              <a:rPr lang="en-US" sz="3300" dirty="0"/>
              <a:t>Developing a new type of future facility that is designed </a:t>
            </a:r>
            <a:endParaRPr lang="fr-BE" sz="3300" dirty="0"/>
          </a:p>
          <a:p>
            <a:pPr marL="0" indent="0">
              <a:buNone/>
            </a:pPr>
            <a:endParaRPr lang="fr-BE" dirty="0"/>
          </a:p>
        </p:txBody>
      </p:sp>
    </p:spTree>
    <p:extLst>
      <p:ext uri="{BB962C8B-B14F-4D97-AF65-F5344CB8AC3E}">
        <p14:creationId xmlns:p14="http://schemas.microsoft.com/office/powerpoint/2010/main" val="341691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A405-2FDA-479E-8DA5-3AF3079C6C8D}"/>
              </a:ext>
            </a:extLst>
          </p:cNvPr>
          <p:cNvSpPr>
            <a:spLocks noGrp="1"/>
          </p:cNvSpPr>
          <p:nvPr>
            <p:ph type="title"/>
          </p:nvPr>
        </p:nvSpPr>
        <p:spPr/>
        <p:txBody>
          <a:bodyPr/>
          <a:lstStyle/>
          <a:p>
            <a:r>
              <a:rPr lang="fr-BE" dirty="0"/>
              <a:t>« Mission » system </a:t>
            </a:r>
            <a:r>
              <a:rPr lang="fr-BE" dirty="0" err="1"/>
              <a:t>approach</a:t>
            </a:r>
            <a:endParaRPr lang="fr-BE" dirty="0"/>
          </a:p>
        </p:txBody>
      </p:sp>
      <p:sp>
        <p:nvSpPr>
          <p:cNvPr id="3" name="Content Placeholder 2">
            <a:extLst>
              <a:ext uri="{FF2B5EF4-FFF2-40B4-BE49-F238E27FC236}">
                <a16:creationId xmlns:a16="http://schemas.microsoft.com/office/drawing/2014/main" id="{F673E820-FD04-40BF-AD78-F19CDA94BBAC}"/>
              </a:ext>
            </a:extLst>
          </p:cNvPr>
          <p:cNvSpPr>
            <a:spLocks noGrp="1"/>
          </p:cNvSpPr>
          <p:nvPr>
            <p:ph idx="1"/>
          </p:nvPr>
        </p:nvSpPr>
        <p:spPr/>
        <p:txBody>
          <a:bodyPr>
            <a:normAutofit/>
          </a:bodyPr>
          <a:lstStyle/>
          <a:p>
            <a:r>
              <a:rPr lang="en-US" dirty="0"/>
              <a:t>Addressing the specific problems of geothermal power production in isolated energy networks (islands), such as grid infrastructure and demand-side management.</a:t>
            </a:r>
          </a:p>
          <a:p>
            <a:r>
              <a:rPr lang="en-US" dirty="0"/>
              <a:t>develop adequate transmission and distribution infrastructure and to interconnect this with other flexibility options (e.g. demand-side management and storage), and to test dispatchability.</a:t>
            </a:r>
          </a:p>
          <a:p>
            <a:endParaRPr lang="fr-BE" dirty="0"/>
          </a:p>
        </p:txBody>
      </p:sp>
    </p:spTree>
    <p:extLst>
      <p:ext uri="{BB962C8B-B14F-4D97-AF65-F5344CB8AC3E}">
        <p14:creationId xmlns:p14="http://schemas.microsoft.com/office/powerpoint/2010/main" val="475338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DA5C0-D8D5-44A3-A005-518E80D676CF}"/>
              </a:ext>
            </a:extLst>
          </p:cNvPr>
          <p:cNvSpPr>
            <a:spLocks noGrp="1"/>
          </p:cNvSpPr>
          <p:nvPr>
            <p:ph type="title"/>
          </p:nvPr>
        </p:nvSpPr>
        <p:spPr/>
        <p:txBody>
          <a:bodyPr/>
          <a:lstStyle/>
          <a:p>
            <a:r>
              <a:rPr lang="fr-BE" dirty="0" err="1"/>
              <a:t>Overall</a:t>
            </a:r>
            <a:r>
              <a:rPr lang="fr-BE" dirty="0"/>
              <a:t> </a:t>
            </a:r>
            <a:r>
              <a:rPr lang="fr-BE" dirty="0" err="1"/>
              <a:t>targets</a:t>
            </a:r>
            <a:r>
              <a:rPr lang="fr-BE" dirty="0"/>
              <a:t> &amp; KPIs</a:t>
            </a:r>
          </a:p>
        </p:txBody>
      </p:sp>
      <p:sp>
        <p:nvSpPr>
          <p:cNvPr id="3" name="Content Placeholder 2">
            <a:extLst>
              <a:ext uri="{FF2B5EF4-FFF2-40B4-BE49-F238E27FC236}">
                <a16:creationId xmlns:a16="http://schemas.microsoft.com/office/drawing/2014/main" id="{98916794-C3F1-47EC-9B1F-B8E3C0E3CC03}"/>
              </a:ext>
            </a:extLst>
          </p:cNvPr>
          <p:cNvSpPr>
            <a:spLocks noGrp="1"/>
          </p:cNvSpPr>
          <p:nvPr>
            <p:ph idx="1"/>
          </p:nvPr>
        </p:nvSpPr>
        <p:spPr>
          <a:xfrm>
            <a:off x="664107" y="1044571"/>
            <a:ext cx="10898627" cy="4176357"/>
          </a:xfrm>
        </p:spPr>
        <p:txBody>
          <a:bodyPr>
            <a:normAutofit fontScale="92500" lnSpcReduction="20000"/>
          </a:bodyPr>
          <a:lstStyle/>
          <a:p>
            <a:r>
              <a:rPr lang="en-US" sz="1800" dirty="0"/>
              <a:t>Increase the </a:t>
            </a:r>
            <a:r>
              <a:rPr lang="en-US" sz="1800" dirty="0">
                <a:solidFill>
                  <a:srgbClr val="E7403A"/>
                </a:solidFill>
              </a:rPr>
              <a:t>efficiency</a:t>
            </a:r>
            <a:r>
              <a:rPr lang="en-US" sz="1800" dirty="0"/>
              <a:t>, and reducing losses and internal consumption on energy conversion processes;</a:t>
            </a:r>
          </a:p>
          <a:p>
            <a:r>
              <a:rPr lang="en-US" sz="1800" dirty="0"/>
              <a:t>Improve reliability and durability (resistance to corrosion, abrasion) of surface system equipment; </a:t>
            </a:r>
            <a:r>
              <a:rPr lang="en-US" sz="1800" dirty="0">
                <a:solidFill>
                  <a:srgbClr val="E7403A"/>
                </a:solidFill>
              </a:rPr>
              <a:t>&gt; lifetime</a:t>
            </a:r>
          </a:p>
          <a:p>
            <a:r>
              <a:rPr lang="en-US" sz="1800" dirty="0"/>
              <a:t>Reduce the overall </a:t>
            </a:r>
            <a:r>
              <a:rPr lang="en-US" sz="1800" dirty="0">
                <a:solidFill>
                  <a:srgbClr val="E7403A"/>
                </a:solidFill>
              </a:rPr>
              <a:t>cost </a:t>
            </a:r>
            <a:r>
              <a:rPr lang="en-US" sz="1800" dirty="0"/>
              <a:t>for heat and power generation;</a:t>
            </a:r>
          </a:p>
          <a:p>
            <a:r>
              <a:rPr lang="en-US" sz="1800" dirty="0"/>
              <a:t>Adapt plants to be base load and dispatchable to facilitate larger shares of renewables in the energy system and Improve integration of geothermal energy through an enhanced interaction with energy storage, demand response and smart interconnection with other technologies.</a:t>
            </a:r>
          </a:p>
          <a:p>
            <a:pPr marL="0" indent="0">
              <a:buNone/>
            </a:pPr>
            <a:endParaRPr lang="en-US" sz="1800" dirty="0"/>
          </a:p>
          <a:p>
            <a:pPr marL="0" indent="0">
              <a:buNone/>
            </a:pPr>
            <a:r>
              <a:rPr lang="en-US" sz="1800" dirty="0"/>
              <a:t>SET Plan targets: </a:t>
            </a:r>
          </a:p>
          <a:p>
            <a:r>
              <a:rPr lang="en-US" sz="1800" dirty="0"/>
              <a:t>2.	Improve the overall conversion efficiency, including the bottoming cycle, of geothermal installations at different thermodynamic conditions by 10% by 2030 and 20% by 2050</a:t>
            </a:r>
          </a:p>
          <a:p>
            <a:r>
              <a:rPr lang="en-US" sz="1800" dirty="0"/>
              <a:t>3.	Reduce the production costs of geothermal energy (including from unconventional resources, EGS, and/or from hybrid solutions which couple geothermal with other renewable energy sources) to below €0.10/</a:t>
            </a:r>
            <a:r>
              <a:rPr lang="en-US" sz="1800" dirty="0" err="1"/>
              <a:t>kWhe</a:t>
            </a:r>
            <a:r>
              <a:rPr lang="en-US" sz="1800" dirty="0"/>
              <a:t> for electricity and €0.05/</a:t>
            </a:r>
            <a:r>
              <a:rPr lang="en-US" sz="1800" dirty="0" err="1"/>
              <a:t>kWhth</a:t>
            </a:r>
            <a:r>
              <a:rPr lang="en-US" sz="1800" dirty="0"/>
              <a:t> for heat by 2025</a:t>
            </a:r>
          </a:p>
          <a:p>
            <a:r>
              <a:rPr lang="en-US" sz="1800" dirty="0"/>
              <a:t>6.	Demonstrate the technical and economic feasibility of responding at any time to commands from a grid operator to increase or decrease output ramp up and down from 60% ‐ 110% of nominal power.</a:t>
            </a:r>
          </a:p>
          <a:p>
            <a:endParaRPr lang="fr-BE" sz="1800" dirty="0"/>
          </a:p>
        </p:txBody>
      </p:sp>
    </p:spTree>
    <p:extLst>
      <p:ext uri="{BB962C8B-B14F-4D97-AF65-F5344CB8AC3E}">
        <p14:creationId xmlns:p14="http://schemas.microsoft.com/office/powerpoint/2010/main" val="2047716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61635" y="376527"/>
            <a:ext cx="9765632" cy="504843"/>
          </a:xfrm>
        </p:spPr>
        <p:txBody>
          <a:bodyPr/>
          <a:lstStyle/>
          <a:p>
            <a:endParaRPr lang="en-US"/>
          </a:p>
        </p:txBody>
      </p:sp>
      <p:sp>
        <p:nvSpPr>
          <p:cNvPr id="4" name="Rectangle 3"/>
          <p:cNvSpPr/>
          <p:nvPr/>
        </p:nvSpPr>
        <p:spPr>
          <a:xfrm>
            <a:off x="1" y="0"/>
            <a:ext cx="12192000" cy="6858000"/>
          </a:xfrm>
          <a:prstGeom prst="rect">
            <a:avLst/>
          </a:prstGeom>
          <a:solidFill>
            <a:srgbClr val="8D7C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Picture 4"/>
          <p:cNvPicPr/>
          <p:nvPr/>
        </p:nvPicPr>
        <p:blipFill rotWithShape="1">
          <a:blip r:embed="rId2">
            <a:extLst>
              <a:ext uri="{28A0092B-C50C-407E-A947-70E740481C1C}">
                <a14:useLocalDpi xmlns:a14="http://schemas.microsoft.com/office/drawing/2010/main" val="0"/>
              </a:ext>
            </a:extLst>
          </a:blip>
          <a:srcRect l="8877" t="43274" r="50074" b="43565"/>
          <a:stretch/>
        </p:blipFill>
        <p:spPr bwMode="auto">
          <a:xfrm>
            <a:off x="0" y="1556084"/>
            <a:ext cx="12192000" cy="3894185"/>
          </a:xfrm>
          <a:prstGeom prst="rect">
            <a:avLst/>
          </a:prstGeom>
          <a:noFill/>
          <a:ln>
            <a:noFill/>
          </a:ln>
          <a:extLst>
            <a:ext uri="{53640926-AAD7-44D8-BBD7-CCE9431645EC}">
              <a14:shadowObscured xmlns:a14="http://schemas.microsoft.com/office/drawing/2010/main"/>
            </a:ext>
          </a:extLst>
        </p:spPr>
      </p:pic>
      <p:sp>
        <p:nvSpPr>
          <p:cNvPr id="6" name="Text Box 23"/>
          <p:cNvSpPr txBox="1"/>
          <p:nvPr/>
        </p:nvSpPr>
        <p:spPr>
          <a:xfrm>
            <a:off x="1067166" y="5854708"/>
            <a:ext cx="8681745" cy="46631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50000"/>
              </a:lnSpc>
              <a:spcAft>
                <a:spcPts val="0"/>
              </a:spcAft>
            </a:pPr>
            <a:r>
              <a:rPr lang="en-US" sz="900" dirty="0">
                <a:solidFill>
                  <a:srgbClr val="FFFFFF"/>
                </a:solidFill>
                <a:effectLst/>
                <a:latin typeface="Arial" charset="0"/>
                <a:ea typeface="Calibri" charset="0"/>
                <a:cs typeface="Times New Roman" charset="0"/>
              </a:rPr>
              <a:t>The sole responsibility of this publication lies with the author. The European Union is not responsible for any use that may be made of the information contained therein. This project has received funding from the European Union's Horizon 2020 research and innovation </a:t>
            </a:r>
            <a:r>
              <a:rPr lang="en-US" sz="900" dirty="0" err="1">
                <a:solidFill>
                  <a:srgbClr val="FFFFFF"/>
                </a:solidFill>
                <a:effectLst/>
                <a:latin typeface="Arial" charset="0"/>
                <a:ea typeface="Calibri" charset="0"/>
                <a:cs typeface="Times New Roman" charset="0"/>
              </a:rPr>
              <a:t>programme</a:t>
            </a:r>
            <a:r>
              <a:rPr lang="en-US" sz="900" dirty="0">
                <a:solidFill>
                  <a:srgbClr val="FFFFFF"/>
                </a:solidFill>
                <a:effectLst/>
                <a:latin typeface="Arial" charset="0"/>
                <a:ea typeface="Calibri" charset="0"/>
                <a:cs typeface="Times New Roman" charset="0"/>
              </a:rPr>
              <a:t> under grant agreement No [773392 — DG ETIP]</a:t>
            </a:r>
            <a:endParaRPr lang="en-GB" sz="900" dirty="0">
              <a:solidFill>
                <a:srgbClr val="8D7C80"/>
              </a:solidFill>
              <a:effectLst/>
              <a:latin typeface="Gill Sans" charset="0"/>
              <a:ea typeface="Calibri" charset="0"/>
              <a:cs typeface="Times New Roman" charset="0"/>
            </a:endParaRPr>
          </a:p>
        </p:txBody>
      </p:sp>
      <p:pic>
        <p:nvPicPr>
          <p:cNvPr id="8" name="Picture 7">
            <a:extLst>
              <a:ext uri="{FF2B5EF4-FFF2-40B4-BE49-F238E27FC236}">
                <a16:creationId xmlns:a16="http://schemas.microsoft.com/office/drawing/2014/main" id="{FB60E90B-5192-4F88-BF3C-D83BECAFEB04}"/>
              </a:ext>
            </a:extLst>
          </p:cNvPr>
          <p:cNvPicPr>
            <a:picLocks noChangeAspect="1"/>
          </p:cNvPicPr>
          <p:nvPr/>
        </p:nvPicPr>
        <p:blipFill>
          <a:blip r:embed="rId3"/>
          <a:stretch>
            <a:fillRect/>
          </a:stretch>
        </p:blipFill>
        <p:spPr>
          <a:xfrm>
            <a:off x="9865026" y="5974134"/>
            <a:ext cx="538653" cy="360000"/>
          </a:xfrm>
          <a:prstGeom prst="rect">
            <a:avLst/>
          </a:prstGeom>
        </p:spPr>
      </p:pic>
    </p:spTree>
    <p:extLst>
      <p:ext uri="{BB962C8B-B14F-4D97-AF65-F5344CB8AC3E}">
        <p14:creationId xmlns:p14="http://schemas.microsoft.com/office/powerpoint/2010/main" val="1913979382"/>
      </p:ext>
    </p:extLst>
  </p:cSld>
  <p:clrMapOvr>
    <a:masterClrMapping/>
  </p:clrMapOvr>
</p:sld>
</file>

<file path=ppt/theme/theme1.xml><?xml version="1.0" encoding="utf-8"?>
<a:theme xmlns:a="http://schemas.openxmlformats.org/drawingml/2006/main" name="Office Theme">
  <a:themeElements>
    <a:clrScheme name="ETIP-DG">
      <a:dk1>
        <a:srgbClr val="8D7C80"/>
      </a:dk1>
      <a:lt1>
        <a:srgbClr val="FFFFFF"/>
      </a:lt1>
      <a:dk2>
        <a:srgbClr val="8D7C80"/>
      </a:dk2>
      <a:lt2>
        <a:srgbClr val="FFFFFF"/>
      </a:lt2>
      <a:accent1>
        <a:srgbClr val="EE4036"/>
      </a:accent1>
      <a:accent2>
        <a:srgbClr val="BE1E2D"/>
      </a:accent2>
      <a:accent3>
        <a:srgbClr val="F6921E"/>
      </a:accent3>
      <a:accent4>
        <a:srgbClr val="FFC000"/>
      </a:accent4>
      <a:accent5>
        <a:srgbClr val="F69C98"/>
      </a:accent5>
      <a:accent6>
        <a:srgbClr val="8D7C80"/>
      </a:accent6>
      <a:hlink>
        <a:srgbClr val="EE4036"/>
      </a:hlink>
      <a:folHlink>
        <a:srgbClr val="8D7C8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TotalTime>
  <Words>1235</Words>
  <Application>Microsoft Office PowerPoint</Application>
  <PresentationFormat>Widescreen</PresentationFormat>
  <Paragraphs>80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Gill Sans</vt:lpstr>
      <vt:lpstr>Gill Sans MT</vt:lpstr>
      <vt:lpstr>Office Theme</vt:lpstr>
      <vt:lpstr>Chapter HEAT AND ELECTRICITY GENERATION AND SYSTEM INTEGRATION</vt:lpstr>
      <vt:lpstr>Steering Committee assessment</vt:lpstr>
      <vt:lpstr>topic 1: Developments in turbines</vt:lpstr>
      <vt:lpstr>Topic 2:  Flexible production of heat and power and integration for smart grids </vt:lpstr>
      <vt:lpstr>Topic 3: High-Temperature Thermal Energy Storage (HT-TES)</vt:lpstr>
      <vt:lpstr>Topic 4: Developing hybrid plants and Exploiting mineral production from geothermal sources </vt:lpstr>
      <vt:lpstr>« Mission » system approach</vt:lpstr>
      <vt:lpstr>Overall targets &amp; KPIs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Philippe Dumas</dc:creator>
  <cp:lastModifiedBy>Philippe Dumas</cp:lastModifiedBy>
  <cp:revision>22</cp:revision>
  <cp:lastPrinted>2019-05-22T13:04:31Z</cp:lastPrinted>
  <dcterms:created xsi:type="dcterms:W3CDTF">2017-11-08T09:52:04Z</dcterms:created>
  <dcterms:modified xsi:type="dcterms:W3CDTF">2019-05-23T09:18:55Z</dcterms:modified>
</cp:coreProperties>
</file>