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61" r:id="rId5"/>
    <p:sldId id="263" r:id="rId6"/>
    <p:sldId id="264" r:id="rId7"/>
    <p:sldId id="266" r:id="rId8"/>
    <p:sldId id="260"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03A"/>
    <a:srgbClr val="8D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2"/>
  </p:normalViewPr>
  <p:slideViewPr>
    <p:cSldViewPr snapToGrid="0" snapToObjects="1">
      <p:cViewPr varScale="1">
        <p:scale>
          <a:sx n="65" d="100"/>
          <a:sy n="65" d="100"/>
        </p:scale>
        <p:origin x="48"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fr-BE"/>
              <a:t>Level of priority</a:t>
            </a:r>
          </a:p>
        </c:rich>
      </c:tx>
      <c:overlay val="0"/>
    </c:title>
    <c:autoTitleDeleted val="0"/>
    <c:plotArea>
      <c:layout/>
      <c:barChart>
        <c:barDir val="col"/>
        <c:grouping val="clustered"/>
        <c:varyColors val="0"/>
        <c:ser>
          <c:idx val="0"/>
          <c:order val="0"/>
          <c:tx>
            <c:strRef>
              <c:f>'Question 1'!$B$4</c:f>
              <c:strCache>
                <c:ptCount val="1"/>
                <c:pt idx="0">
                  <c:v>High priority</c:v>
                </c:pt>
              </c:strCache>
            </c:strRef>
          </c:tx>
          <c:spPr>
            <a:solidFill>
              <a:srgbClr val="00BF6F"/>
            </a:solidFill>
            <a:ln>
              <a:prstDash val="solid"/>
            </a:ln>
          </c:spPr>
          <c:invertIfNegative val="0"/>
          <c:cat>
            <c:strRef>
              <c:f>'Question 1'!$A$5:$A$13</c:f>
              <c:strCache>
                <c:ptCount val="9"/>
                <c:pt idx="0">
                  <c:v>Topic 1: Setting the right Policies</c:v>
                </c:pt>
                <c:pt idx="1">
                  <c:v>Topic 2: Engaging with the public and other stakeholders</c:v>
                </c:pt>
                <c:pt idx="2">
                  <c:v>Topic 3: Reinforcing competitiveness</c:v>
                </c:pt>
                <c:pt idx="3">
                  <c:v>Topic 4: Establishing Financial Risk Management schemes</c:v>
                </c:pt>
                <c:pt idx="4">
                  <c:v>Topic 5: Geothermal deployment support schemes</c:v>
                </c:pt>
                <c:pt idx="5">
                  <c:v>Topic 6: Establishing a legal and regulatory framework</c:v>
                </c:pt>
                <c:pt idx="6">
                  <c:v>Topic 7: Embedding geothermal energy into the circular economy</c:v>
                </c:pt>
                <c:pt idx="7">
                  <c:v>Topic 8: Harmonised protocols for defining the environmental and health impacts of geothermal energy and mitigation planning</c:v>
                </c:pt>
                <c:pt idx="8">
                  <c:v>Topic 9: Human deployment</c:v>
                </c:pt>
              </c:strCache>
            </c:strRef>
          </c:cat>
          <c:val>
            <c:numRef>
              <c:f>'Question 1'!$B$5:$B$13</c:f>
              <c:numCache>
                <c:formatCode>0.00%</c:formatCode>
                <c:ptCount val="9"/>
                <c:pt idx="0">
                  <c:v>1</c:v>
                </c:pt>
                <c:pt idx="1">
                  <c:v>1</c:v>
                </c:pt>
                <c:pt idx="2">
                  <c:v>0.25</c:v>
                </c:pt>
                <c:pt idx="3">
                  <c:v>0.5</c:v>
                </c:pt>
                <c:pt idx="4">
                  <c:v>0.5</c:v>
                </c:pt>
                <c:pt idx="5">
                  <c:v>0.75</c:v>
                </c:pt>
                <c:pt idx="6">
                  <c:v>0.25</c:v>
                </c:pt>
                <c:pt idx="7">
                  <c:v>0.25</c:v>
                </c:pt>
                <c:pt idx="8">
                  <c:v>0</c:v>
                </c:pt>
              </c:numCache>
            </c:numRef>
          </c:val>
          <c:extLst>
            <c:ext xmlns:c16="http://schemas.microsoft.com/office/drawing/2014/chart" uri="{C3380CC4-5D6E-409C-BE32-E72D297353CC}">
              <c16:uniqueId val="{00000000-999C-422B-9777-D8A07B029602}"/>
            </c:ext>
          </c:extLst>
        </c:ser>
        <c:ser>
          <c:idx val="1"/>
          <c:order val="1"/>
          <c:tx>
            <c:strRef>
              <c:f>'Question 1'!$D$4</c:f>
              <c:strCache>
                <c:ptCount val="1"/>
                <c:pt idx="0">
                  <c:v>Medium priority</c:v>
                </c:pt>
              </c:strCache>
            </c:strRef>
          </c:tx>
          <c:spPr>
            <a:solidFill>
              <a:srgbClr val="507CB6"/>
            </a:solidFill>
            <a:ln>
              <a:prstDash val="solid"/>
            </a:ln>
          </c:spPr>
          <c:invertIfNegative val="0"/>
          <c:cat>
            <c:strRef>
              <c:f>'Question 1'!$A$5:$A$13</c:f>
              <c:strCache>
                <c:ptCount val="9"/>
                <c:pt idx="0">
                  <c:v>Topic 1: Setting the right Policies</c:v>
                </c:pt>
                <c:pt idx="1">
                  <c:v>Topic 2: Engaging with the public and other stakeholders</c:v>
                </c:pt>
                <c:pt idx="2">
                  <c:v>Topic 3: Reinforcing competitiveness</c:v>
                </c:pt>
                <c:pt idx="3">
                  <c:v>Topic 4: Establishing Financial Risk Management schemes</c:v>
                </c:pt>
                <c:pt idx="4">
                  <c:v>Topic 5: Geothermal deployment support schemes</c:v>
                </c:pt>
                <c:pt idx="5">
                  <c:v>Topic 6: Establishing a legal and regulatory framework</c:v>
                </c:pt>
                <c:pt idx="6">
                  <c:v>Topic 7: Embedding geothermal energy into the circular economy</c:v>
                </c:pt>
                <c:pt idx="7">
                  <c:v>Topic 8: Harmonised protocols for defining the environmental and health impacts of geothermal energy and mitigation planning</c:v>
                </c:pt>
                <c:pt idx="8">
                  <c:v>Topic 9: Human deployment</c:v>
                </c:pt>
              </c:strCache>
            </c:strRef>
          </c:cat>
          <c:val>
            <c:numRef>
              <c:f>'Question 1'!$D$5:$D$13</c:f>
              <c:numCache>
                <c:formatCode>0.00%</c:formatCode>
                <c:ptCount val="9"/>
                <c:pt idx="0">
                  <c:v>0</c:v>
                </c:pt>
                <c:pt idx="1">
                  <c:v>0</c:v>
                </c:pt>
                <c:pt idx="2">
                  <c:v>0.25</c:v>
                </c:pt>
                <c:pt idx="3">
                  <c:v>0.5</c:v>
                </c:pt>
                <c:pt idx="4">
                  <c:v>0.5</c:v>
                </c:pt>
                <c:pt idx="5">
                  <c:v>0.25</c:v>
                </c:pt>
                <c:pt idx="6">
                  <c:v>0</c:v>
                </c:pt>
                <c:pt idx="7">
                  <c:v>0.5</c:v>
                </c:pt>
                <c:pt idx="8">
                  <c:v>0.25</c:v>
                </c:pt>
              </c:numCache>
            </c:numRef>
          </c:val>
          <c:extLst>
            <c:ext xmlns:c16="http://schemas.microsoft.com/office/drawing/2014/chart" uri="{C3380CC4-5D6E-409C-BE32-E72D297353CC}">
              <c16:uniqueId val="{00000001-999C-422B-9777-D8A07B029602}"/>
            </c:ext>
          </c:extLst>
        </c:ser>
        <c:ser>
          <c:idx val="2"/>
          <c:order val="2"/>
          <c:tx>
            <c:strRef>
              <c:f>'Question 1'!$F$4</c:f>
              <c:strCache>
                <c:ptCount val="1"/>
                <c:pt idx="0">
                  <c:v>Low priority</c:v>
                </c:pt>
              </c:strCache>
            </c:strRef>
          </c:tx>
          <c:spPr>
            <a:solidFill>
              <a:srgbClr val="F9BE00"/>
            </a:solidFill>
            <a:ln>
              <a:prstDash val="solid"/>
            </a:ln>
          </c:spPr>
          <c:invertIfNegative val="0"/>
          <c:cat>
            <c:strRef>
              <c:f>'Question 1'!$A$5:$A$13</c:f>
              <c:strCache>
                <c:ptCount val="9"/>
                <c:pt idx="0">
                  <c:v>Topic 1: Setting the right Policies</c:v>
                </c:pt>
                <c:pt idx="1">
                  <c:v>Topic 2: Engaging with the public and other stakeholders</c:v>
                </c:pt>
                <c:pt idx="2">
                  <c:v>Topic 3: Reinforcing competitiveness</c:v>
                </c:pt>
                <c:pt idx="3">
                  <c:v>Topic 4: Establishing Financial Risk Management schemes</c:v>
                </c:pt>
                <c:pt idx="4">
                  <c:v>Topic 5: Geothermal deployment support schemes</c:v>
                </c:pt>
                <c:pt idx="5">
                  <c:v>Topic 6: Establishing a legal and regulatory framework</c:v>
                </c:pt>
                <c:pt idx="6">
                  <c:v>Topic 7: Embedding geothermal energy into the circular economy</c:v>
                </c:pt>
                <c:pt idx="7">
                  <c:v>Topic 8: Harmonised protocols for defining the environmental and health impacts of geothermal energy and mitigation planning</c:v>
                </c:pt>
                <c:pt idx="8">
                  <c:v>Topic 9: Human deployment</c:v>
                </c:pt>
              </c:strCache>
            </c:strRef>
          </c:cat>
          <c:val>
            <c:numRef>
              <c:f>'Question 1'!$F$5:$F$13</c:f>
              <c:numCache>
                <c:formatCode>0.00%</c:formatCode>
                <c:ptCount val="9"/>
                <c:pt idx="0">
                  <c:v>0</c:v>
                </c:pt>
                <c:pt idx="1">
                  <c:v>0</c:v>
                </c:pt>
                <c:pt idx="2">
                  <c:v>0.5</c:v>
                </c:pt>
                <c:pt idx="3">
                  <c:v>0</c:v>
                </c:pt>
                <c:pt idx="4">
                  <c:v>0</c:v>
                </c:pt>
                <c:pt idx="5">
                  <c:v>0</c:v>
                </c:pt>
                <c:pt idx="6">
                  <c:v>0.75</c:v>
                </c:pt>
                <c:pt idx="7">
                  <c:v>0.25</c:v>
                </c:pt>
                <c:pt idx="8">
                  <c:v>0.75</c:v>
                </c:pt>
              </c:numCache>
            </c:numRef>
          </c:val>
          <c:extLst>
            <c:ext xmlns:c16="http://schemas.microsoft.com/office/drawing/2014/chart" uri="{C3380CC4-5D6E-409C-BE32-E72D297353CC}">
              <c16:uniqueId val="{00000002-999C-422B-9777-D8A07B029602}"/>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F61C32B-F3CE-854A-8CC8-6A6D72D5F45F}" type="datetimeFigureOut">
              <a:rPr lang="en-US" smtClean="0"/>
              <a:t>5/23/2019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BF424C-6748-964D-8310-3C529607A5A3}" type="slidenum">
              <a:rPr lang="en-US" smtClean="0"/>
              <a:t>‹#›</a:t>
            </a:fld>
            <a:endParaRPr lang="en-US"/>
          </a:p>
        </p:txBody>
      </p:sp>
    </p:spTree>
    <p:extLst>
      <p:ext uri="{BB962C8B-B14F-4D97-AF65-F5344CB8AC3E}">
        <p14:creationId xmlns:p14="http://schemas.microsoft.com/office/powerpoint/2010/main" val="819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p:cNvPicPr/>
          <p:nvPr userDrawn="1"/>
        </p:nvPicPr>
        <p:blipFill rotWithShape="1">
          <a:blip r:embed="rId2">
            <a:extLst>
              <a:ext uri="{28A0092B-C50C-407E-A947-70E740481C1C}">
                <a14:useLocalDpi xmlns:a14="http://schemas.microsoft.com/office/drawing/2010/main" val="0"/>
              </a:ext>
            </a:extLst>
          </a:blip>
          <a:srcRect l="-264" t="48705" r="89228" b="6419"/>
          <a:stretch/>
        </p:blipFill>
        <p:spPr bwMode="auto">
          <a:xfrm>
            <a:off x="4942704" y="0"/>
            <a:ext cx="7249298" cy="6858000"/>
          </a:xfrm>
          <a:prstGeom prst="rect">
            <a:avLst/>
          </a:prstGeom>
          <a:noFill/>
          <a:ln>
            <a:noFill/>
          </a:ln>
          <a:extLst>
            <a:ext uri="{53640926-AAD7-44D8-BBD7-CCE9431645EC}">
              <a14:shadowObscured xmlns:a14="http://schemas.microsoft.com/office/drawing/2010/main"/>
            </a:ext>
          </a:extLst>
        </p:spPr>
      </p:pic>
      <p:pic>
        <p:nvPicPr>
          <p:cNvPr id="11" name="Picture 10"/>
          <p:cNvPicPr/>
          <p:nvPr userDrawn="1"/>
        </p:nvPicPr>
        <p:blipFill rotWithShape="1">
          <a:blip r:embed="rId3">
            <a:extLst>
              <a:ext uri="{28A0092B-C50C-407E-A947-70E740481C1C}">
                <a14:useLocalDpi xmlns:a14="http://schemas.microsoft.com/office/drawing/2010/main" val="0"/>
              </a:ext>
            </a:extLst>
          </a:blip>
          <a:srcRect t="15359"/>
          <a:stretch/>
        </p:blipFill>
        <p:spPr bwMode="auto">
          <a:xfrm>
            <a:off x="3282462" y="1702520"/>
            <a:ext cx="8909538" cy="3845550"/>
          </a:xfrm>
          <a:prstGeom prst="rect">
            <a:avLst/>
          </a:prstGeom>
          <a:noFill/>
          <a:ln>
            <a:noFill/>
          </a:ln>
        </p:spPr>
      </p:pic>
      <p:sp>
        <p:nvSpPr>
          <p:cNvPr id="2" name="Title 1"/>
          <p:cNvSpPr>
            <a:spLocks noGrp="1"/>
          </p:cNvSpPr>
          <p:nvPr>
            <p:ph type="ctrTitle"/>
          </p:nvPr>
        </p:nvSpPr>
        <p:spPr>
          <a:xfrm>
            <a:off x="4592461" y="1934817"/>
            <a:ext cx="6434667" cy="1690478"/>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592460" y="3625296"/>
            <a:ext cx="6434668" cy="68473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en-US" dirty="0"/>
              <a:t>Click to edit Master title style</a:t>
            </a:r>
          </a:p>
        </p:txBody>
      </p:sp>
      <p:sp>
        <p:nvSpPr>
          <p:cNvPr id="19" name="Text Placeholder 2"/>
          <p:cNvSpPr>
            <a:spLocks noGrp="1"/>
          </p:cNvSpPr>
          <p:nvPr>
            <p:ph idx="1"/>
          </p:nvPr>
        </p:nvSpPr>
        <p:spPr>
          <a:xfrm>
            <a:off x="927768" y="1310043"/>
            <a:ext cx="9765632" cy="3080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0" name="Picture 9"/>
          <p:cNvPicPr/>
          <p:nvPr userDrawn="1"/>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pic>
        <p:nvPicPr>
          <p:cNvPr id="8" name="Picture 7"/>
          <p:cNvPicPr/>
          <p:nvPr userDrawn="1"/>
        </p:nvPicPr>
        <p:blipFill rotWithShape="1">
          <a:blip r:embed="rId3">
            <a:extLst>
              <a:ext uri="{28A0092B-C50C-407E-A947-70E740481C1C}">
                <a14:useLocalDpi xmlns:a14="http://schemas.microsoft.com/office/drawing/2010/main" val="0"/>
              </a:ext>
            </a:extLst>
          </a:blip>
          <a:srcRect t="15359" b="25014"/>
          <a:stretch/>
        </p:blipFill>
        <p:spPr bwMode="auto">
          <a:xfrm>
            <a:off x="3282462" y="2135657"/>
            <a:ext cx="8909538" cy="2709059"/>
          </a:xfrm>
          <a:prstGeom prst="rect">
            <a:avLst/>
          </a:prstGeom>
          <a:noFill/>
          <a:ln>
            <a:noFill/>
          </a:ln>
        </p:spPr>
      </p:pic>
      <p:sp>
        <p:nvSpPr>
          <p:cNvPr id="9" name="Title 1"/>
          <p:cNvSpPr txBox="1">
            <a:spLocks/>
          </p:cNvSpPr>
          <p:nvPr userDrawn="1"/>
        </p:nvSpPr>
        <p:spPr>
          <a:xfrm>
            <a:off x="3801978" y="2266154"/>
            <a:ext cx="6434667" cy="16904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a:solidFill>
                  <a:srgbClr val="E7403A"/>
                </a:solidFill>
                <a:latin typeface="Gill Sans" charset="0"/>
                <a:ea typeface="Gill Sans" charset="0"/>
                <a:cs typeface="Gill Sans" charset="0"/>
              </a:defRPr>
            </a:lvl1pPr>
          </a:lstStyle>
          <a:p>
            <a:r>
              <a:rPr lang="en-US" dirty="0"/>
              <a:t>Click to edit Master title style</a:t>
            </a:r>
          </a:p>
        </p:txBody>
      </p:sp>
      <p:sp>
        <p:nvSpPr>
          <p:cNvPr id="3" name="Text Placeholder 2"/>
          <p:cNvSpPr>
            <a:spLocks noGrp="1"/>
          </p:cNvSpPr>
          <p:nvPr>
            <p:ph type="body" idx="1"/>
          </p:nvPr>
        </p:nvSpPr>
        <p:spPr>
          <a:xfrm>
            <a:off x="3801978" y="4087129"/>
            <a:ext cx="7545471" cy="43171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1634" y="1478046"/>
            <a:ext cx="4431632" cy="31955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5634" y="1478046"/>
            <a:ext cx="4431632" cy="3195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0350" y="1477963"/>
            <a:ext cx="4441491"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80350" y="2301875"/>
            <a:ext cx="4441491" cy="26604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03185" y="1477963"/>
            <a:ext cx="4463364"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03185" y="2301875"/>
            <a:ext cx="4463364" cy="2660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56835" y="325727"/>
            <a:ext cx="9765632" cy="504843"/>
          </a:xfrm>
        </p:spPr>
        <p:txBody>
          <a:bodyPr/>
          <a:lstStyle/>
          <a:p>
            <a:r>
              <a:rPr lang="en-US" dirty="0"/>
              <a:t>Click to edit Master title style</a:t>
            </a:r>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76670"/>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88168" y="1376670"/>
            <a:ext cx="312821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1588168" y="376527"/>
            <a:ext cx="9765632" cy="504843"/>
          </a:xfrm>
        </p:spPr>
        <p:txBody>
          <a:bodyPr/>
          <a:lstStyle/>
          <a:p>
            <a:r>
              <a:rPr lang="en-US"/>
              <a:t>Click to edit Master title style</a:t>
            </a:r>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70358" y="1376670"/>
            <a:ext cx="588503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5282" y="1376670"/>
            <a:ext cx="31331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1588168" y="376527"/>
            <a:ext cx="9765632" cy="504843"/>
          </a:xfrm>
        </p:spPr>
        <p:txBody>
          <a:bodyPr/>
          <a:lstStyle/>
          <a:p>
            <a:r>
              <a:rPr lang="en-US"/>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C8A7D8-5828-C14B-A6C6-FAD44E840F14}" type="datetimeFigureOut">
              <a:rPr lang="en-US" smtClean="0"/>
              <a:t>5/23/2019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37BD6B-831E-6F40-B662-AC6F1BFD994D}"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Content Placeholder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4109" y="1049867"/>
            <a:ext cx="11812025" cy="4859868"/>
          </a:xfrm>
          <a:prstGeom prst="rect">
            <a:avLst/>
          </a:prstGeom>
        </p:spPr>
      </p:pic>
      <p:sp>
        <p:nvSpPr>
          <p:cNvPr id="2"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927768" y="1310043"/>
            <a:ext cx="9765632" cy="3080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64108" y="5909735"/>
            <a:ext cx="11692545" cy="711198"/>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9" r:id="rId9"/>
  </p:sldLayoutIdLst>
  <p:txStyles>
    <p:titleStyle>
      <a:lvl1pPr algn="l" defTabSz="914400" rtl="0" eaLnBrk="1" latinLnBrk="0" hangingPunct="1">
        <a:lnSpc>
          <a:spcPct val="90000"/>
        </a:lnSpc>
        <a:spcBef>
          <a:spcPct val="0"/>
        </a:spcBef>
        <a:buNone/>
        <a:defRPr sz="2800" b="1" i="0" kern="1200">
          <a:solidFill>
            <a:srgbClr val="E7403A"/>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8D7C80"/>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rgbClr val="8D7C80"/>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b="0" i="0" kern="1200">
          <a:solidFill>
            <a:srgbClr val="8D7C80"/>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Chapter Market update</a:t>
            </a:r>
          </a:p>
        </p:txBody>
      </p:sp>
      <p:sp>
        <p:nvSpPr>
          <p:cNvPr id="3" name="Subtitle 2"/>
          <p:cNvSpPr>
            <a:spLocks noGrp="1"/>
          </p:cNvSpPr>
          <p:nvPr>
            <p:ph type="subTitle" idx="1"/>
          </p:nvPr>
        </p:nvSpPr>
        <p:spPr/>
        <p:txBody>
          <a:bodyPr>
            <a:normAutofit/>
          </a:bodyPr>
          <a:lstStyle/>
          <a:p>
            <a:r>
              <a:rPr lang="en-US" dirty="0"/>
              <a:t>Webinar consultation 24/05/2019</a:t>
            </a:r>
          </a:p>
        </p:txBody>
      </p:sp>
      <p:sp>
        <p:nvSpPr>
          <p:cNvPr id="5" name="Text Box 23"/>
          <p:cNvSpPr txBox="1"/>
          <p:nvPr/>
        </p:nvSpPr>
        <p:spPr>
          <a:xfrm>
            <a:off x="3907971" y="5854709"/>
            <a:ext cx="6397016" cy="3600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900" dirty="0">
                <a:solidFill>
                  <a:srgbClr val="FFFFFF"/>
                </a:solidFill>
                <a:effectLst/>
                <a:latin typeface="Arial" charset="0"/>
                <a:ea typeface="Calibri" charset="0"/>
                <a:cs typeface="Times New Roman" charset="0"/>
              </a:rPr>
              <a:t>Co-funded by the European Union's Horizon 2020 Research and Innovation </a:t>
            </a:r>
            <a:r>
              <a:rPr lang="en-US" sz="900" dirty="0" err="1">
                <a:solidFill>
                  <a:srgbClr val="FFFFFF"/>
                </a:solidFill>
                <a:latin typeface="Arial" charset="0"/>
                <a:ea typeface="Calibri" charset="0"/>
                <a:cs typeface="Times New Roman" charset="0"/>
              </a:rPr>
              <a:t>Pr</a:t>
            </a:r>
            <a:r>
              <a:rPr lang="en-US" sz="900" dirty="0" err="1">
                <a:solidFill>
                  <a:srgbClr val="FFFFFF"/>
                </a:solidFill>
                <a:effectLst/>
                <a:latin typeface="Arial" charset="0"/>
                <a:ea typeface="Calibri" charset="0"/>
                <a:cs typeface="Times New Roman" charset="0"/>
              </a:rPr>
              <a:t>ogramme</a:t>
            </a:r>
            <a:r>
              <a:rPr lang="en-US" sz="900" dirty="0">
                <a:solidFill>
                  <a:srgbClr val="FFFFFF"/>
                </a:solidFill>
                <a:effectLst/>
                <a:latin typeface="Arial" charset="0"/>
                <a:ea typeface="Calibri" charset="0"/>
                <a:cs typeface="Times New Roman" charset="0"/>
              </a:rPr>
              <a:t> [GA. </a:t>
            </a:r>
            <a:r>
              <a:rPr lang="en-US" sz="900" dirty="0">
                <a:solidFill>
                  <a:srgbClr val="FFFFFF"/>
                </a:solidFill>
                <a:latin typeface="Arial" charset="0"/>
                <a:ea typeface="Calibri" charset="0"/>
                <a:cs typeface="Times New Roman" charset="0"/>
              </a:rPr>
              <a:t>N. </a:t>
            </a:r>
            <a:r>
              <a:rPr lang="en-US" sz="900" dirty="0">
                <a:solidFill>
                  <a:srgbClr val="FFFFFF"/>
                </a:solidFill>
                <a:effectLst/>
                <a:latin typeface="Arial" charset="0"/>
                <a:ea typeface="Calibri" charset="0"/>
                <a:cs typeface="Times New Roman" charset="0"/>
              </a:rPr>
              <a:t>773392]</a:t>
            </a:r>
            <a:endParaRPr lang="en-GB" sz="900" dirty="0">
              <a:solidFill>
                <a:srgbClr val="8D7C80"/>
              </a:solidFill>
              <a:effectLst/>
              <a:latin typeface="Gill Sans" charset="0"/>
              <a:ea typeface="Calibri" charset="0"/>
              <a:cs typeface="Times New Roman" charset="0"/>
            </a:endParaRPr>
          </a:p>
        </p:txBody>
      </p:sp>
      <p:pic>
        <p:nvPicPr>
          <p:cNvPr id="7" name="Picture 6">
            <a:extLst>
              <a:ext uri="{FF2B5EF4-FFF2-40B4-BE49-F238E27FC236}">
                <a16:creationId xmlns:a16="http://schemas.microsoft.com/office/drawing/2014/main" id="{E6347BF1-9AEC-4638-8BD3-6381456698F9}"/>
              </a:ext>
            </a:extLst>
          </p:cNvPr>
          <p:cNvPicPr>
            <a:picLocks noChangeAspect="1"/>
          </p:cNvPicPr>
          <p:nvPr/>
        </p:nvPicPr>
        <p:blipFill>
          <a:blip r:embed="rId2"/>
          <a:stretch>
            <a:fillRect/>
          </a:stretch>
        </p:blipFill>
        <p:spPr>
          <a:xfrm>
            <a:off x="3286673" y="5854709"/>
            <a:ext cx="538653" cy="3600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35" y="376527"/>
            <a:ext cx="9765632" cy="504843"/>
          </a:xfrm>
        </p:spPr>
        <p:txBody>
          <a:bodyPr/>
          <a:lstStyle/>
          <a:p>
            <a:r>
              <a:rPr lang="en-US" dirty="0"/>
              <a:t>Steering Committee assessment</a:t>
            </a:r>
          </a:p>
        </p:txBody>
      </p:sp>
      <p:sp>
        <p:nvSpPr>
          <p:cNvPr id="4" name="TextBox 3">
            <a:extLst>
              <a:ext uri="{FF2B5EF4-FFF2-40B4-BE49-F238E27FC236}">
                <a16:creationId xmlns:a16="http://schemas.microsoft.com/office/drawing/2014/main" id="{599C8CE8-B3EF-4B89-A1AB-5BE16CEC3FB3}"/>
              </a:ext>
            </a:extLst>
          </p:cNvPr>
          <p:cNvSpPr txBox="1"/>
          <p:nvPr/>
        </p:nvSpPr>
        <p:spPr>
          <a:xfrm>
            <a:off x="7676003" y="376527"/>
            <a:ext cx="3739248" cy="5078313"/>
          </a:xfrm>
          <a:prstGeom prst="rect">
            <a:avLst/>
          </a:prstGeom>
          <a:noFill/>
        </p:spPr>
        <p:txBody>
          <a:bodyPr wrap="square" rtlCol="0">
            <a:spAutoFit/>
          </a:bodyPr>
          <a:lstStyle/>
          <a:p>
            <a:r>
              <a:rPr lang="fr-BE" b="1" dirty="0">
                <a:solidFill>
                  <a:srgbClr val="FF0000"/>
                </a:solidFill>
              </a:rPr>
              <a:t>Merge suggestions:</a:t>
            </a:r>
          </a:p>
          <a:p>
            <a:endParaRPr lang="fr-BE" dirty="0"/>
          </a:p>
          <a:p>
            <a:r>
              <a:rPr lang="fr-BE" dirty="0"/>
              <a:t>Topic A: </a:t>
            </a:r>
            <a:r>
              <a:rPr lang="en-US" dirty="0"/>
              <a:t>Improving the Policy &amp; Regulatory framework (topics 1+6)</a:t>
            </a:r>
          </a:p>
          <a:p>
            <a:endParaRPr lang="fr-BE" dirty="0"/>
          </a:p>
          <a:p>
            <a:r>
              <a:rPr lang="fr-BE" dirty="0"/>
              <a:t>Topic B: </a:t>
            </a:r>
            <a:r>
              <a:rPr lang="en-US" dirty="0"/>
              <a:t>Ensure Public engagement &amp; mitigation environmental and health impacts (topics 2+8)</a:t>
            </a:r>
            <a:endParaRPr lang="fr-BE" dirty="0"/>
          </a:p>
          <a:p>
            <a:endParaRPr lang="fr-BE" dirty="0"/>
          </a:p>
          <a:p>
            <a:r>
              <a:rPr lang="fr-BE" dirty="0"/>
              <a:t>Topic C: </a:t>
            </a:r>
            <a:r>
              <a:rPr lang="en-US" dirty="0"/>
              <a:t>Develop Innovative financing &amp; reinforce competitiveness (topics 3+4+5)</a:t>
            </a:r>
            <a:endParaRPr lang="fr-BE" dirty="0"/>
          </a:p>
          <a:p>
            <a:endParaRPr lang="fr-BE" dirty="0"/>
          </a:p>
          <a:p>
            <a:r>
              <a:rPr lang="fr-BE" dirty="0"/>
              <a:t>Topic ‘MISSION’ (topic 7+8+9):</a:t>
            </a:r>
          </a:p>
          <a:p>
            <a:r>
              <a:rPr lang="fr-BE" dirty="0"/>
              <a:t> </a:t>
            </a:r>
            <a:r>
              <a:rPr lang="en-US" dirty="0"/>
              <a:t>* Embedding geothermal into the circular economy (topics 7+8)</a:t>
            </a:r>
          </a:p>
          <a:p>
            <a:r>
              <a:rPr lang="en-US" dirty="0"/>
              <a:t>* Human deployment (topic 9)</a:t>
            </a:r>
          </a:p>
          <a:p>
            <a:endParaRPr lang="fr-BE" dirty="0"/>
          </a:p>
        </p:txBody>
      </p:sp>
      <p:graphicFrame>
        <p:nvGraphicFramePr>
          <p:cNvPr id="5" name="Chart 4">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2155612613"/>
              </p:ext>
            </p:extLst>
          </p:nvPr>
        </p:nvGraphicFramePr>
        <p:xfrm>
          <a:off x="961635" y="662968"/>
          <a:ext cx="6313170" cy="58185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98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35" y="376527"/>
            <a:ext cx="9765632" cy="504843"/>
          </a:xfrm>
        </p:spPr>
        <p:txBody>
          <a:bodyPr/>
          <a:lstStyle/>
          <a:p>
            <a:r>
              <a:rPr lang="en-US" dirty="0"/>
              <a:t>Action 1: Improving the Policy &amp; Regulatory framework </a:t>
            </a:r>
          </a:p>
        </p:txBody>
      </p:sp>
      <p:sp>
        <p:nvSpPr>
          <p:cNvPr id="3" name="Content Placeholder 2"/>
          <p:cNvSpPr>
            <a:spLocks noGrp="1"/>
          </p:cNvSpPr>
          <p:nvPr>
            <p:ph idx="4294967295"/>
          </p:nvPr>
        </p:nvSpPr>
        <p:spPr>
          <a:xfrm>
            <a:off x="696164" y="1117221"/>
            <a:ext cx="11495836" cy="4796881"/>
          </a:xfrm>
        </p:spPr>
        <p:txBody>
          <a:bodyPr>
            <a:normAutofit fontScale="92500" lnSpcReduction="20000"/>
          </a:bodyPr>
          <a:lstStyle/>
          <a:p>
            <a:pPr marL="0" indent="0">
              <a:buNone/>
            </a:pPr>
            <a:r>
              <a:rPr lang="en-US" sz="2900" b="1" dirty="0"/>
              <a:t>Objective</a:t>
            </a:r>
            <a:endParaRPr lang="fr-BE" sz="2900" b="1" dirty="0"/>
          </a:p>
          <a:p>
            <a:r>
              <a:rPr lang="en-US" sz="2900" dirty="0"/>
              <a:t>Sets up a level playing field at the European and national levels</a:t>
            </a:r>
          </a:p>
          <a:p>
            <a:r>
              <a:rPr lang="fr-BE" sz="2900" dirty="0" err="1"/>
              <a:t>Establish</a:t>
            </a:r>
            <a:r>
              <a:rPr lang="fr-BE" sz="2900" dirty="0"/>
              <a:t> </a:t>
            </a:r>
            <a:r>
              <a:rPr lang="fr-BE" sz="2900" dirty="0" err="1"/>
              <a:t>dedicated</a:t>
            </a:r>
            <a:r>
              <a:rPr lang="fr-BE" sz="2900" dirty="0"/>
              <a:t> </a:t>
            </a:r>
            <a:r>
              <a:rPr lang="fr-BE" sz="2900" dirty="0" err="1"/>
              <a:t>policies</a:t>
            </a:r>
            <a:r>
              <a:rPr lang="fr-BE" sz="2900" dirty="0"/>
              <a:t> &amp; </a:t>
            </a:r>
            <a:r>
              <a:rPr lang="en-US" sz="2900" dirty="0"/>
              <a:t>a long-term vision and strategy for the development of deep geothermal in Europe</a:t>
            </a:r>
          </a:p>
          <a:p>
            <a:r>
              <a:rPr lang="en-US" sz="2900" dirty="0"/>
              <a:t>Appropriate European and national legislation and regulations </a:t>
            </a:r>
            <a:endParaRPr lang="fr-BE" sz="2900" dirty="0"/>
          </a:p>
          <a:p>
            <a:pPr marL="0" indent="0">
              <a:buNone/>
            </a:pPr>
            <a:r>
              <a:rPr lang="fr-BE" sz="2900" b="1" dirty="0"/>
              <a:t>Target</a:t>
            </a:r>
          </a:p>
          <a:p>
            <a:pPr marL="514350" indent="-514350">
              <a:buAutoNum type="arabicPeriod"/>
            </a:pPr>
            <a:r>
              <a:rPr lang="en-US" dirty="0"/>
              <a:t>Developing a welfare analysis of the increase of deep geothermal energy in the energy mix</a:t>
            </a:r>
          </a:p>
          <a:p>
            <a:pPr marL="514350" indent="-514350">
              <a:buAutoNum type="arabicPeriod"/>
            </a:pPr>
            <a:r>
              <a:rPr lang="en-US" dirty="0"/>
              <a:t>replicating best practices on policies relevant for R&amp;D&amp;I in deep geothermal energy</a:t>
            </a:r>
          </a:p>
          <a:p>
            <a:pPr marL="514350" indent="-514350">
              <a:buAutoNum type="arabicPeriod"/>
            </a:pPr>
            <a:r>
              <a:rPr lang="en-US" dirty="0"/>
              <a:t>A long-term vision and strategy for deep geothermal</a:t>
            </a:r>
          </a:p>
          <a:p>
            <a:pPr marL="514350" indent="-514350">
              <a:buAutoNum type="arabicPeriod"/>
            </a:pPr>
            <a:r>
              <a:rPr lang="en-US" dirty="0"/>
              <a:t>Providing recommendations for European </a:t>
            </a:r>
            <a:r>
              <a:rPr lang="en-US" dirty="0" err="1"/>
              <a:t>harmonisation</a:t>
            </a:r>
            <a:r>
              <a:rPr lang="en-US" dirty="0"/>
              <a:t>, including mutual recognition of adequate national regulations: codes, licensing, permitting…</a:t>
            </a:r>
            <a:endParaRPr lang="fr-BE" dirty="0"/>
          </a:p>
        </p:txBody>
      </p:sp>
    </p:spTree>
    <p:extLst>
      <p:ext uri="{BB962C8B-B14F-4D97-AF65-F5344CB8AC3E}">
        <p14:creationId xmlns:p14="http://schemas.microsoft.com/office/powerpoint/2010/main" val="96176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7D0D-DDAD-4A9A-AB2C-7F42EEE95F25}"/>
              </a:ext>
            </a:extLst>
          </p:cNvPr>
          <p:cNvSpPr>
            <a:spLocks noGrp="1"/>
          </p:cNvSpPr>
          <p:nvPr>
            <p:ph type="title"/>
          </p:nvPr>
        </p:nvSpPr>
        <p:spPr/>
        <p:txBody>
          <a:bodyPr/>
          <a:lstStyle/>
          <a:p>
            <a:r>
              <a:rPr lang="en-US" dirty="0"/>
              <a:t>Action 2:  Ensure Public engagement &amp; acceptance 	</a:t>
            </a:r>
            <a:endParaRPr lang="fr-BE" dirty="0"/>
          </a:p>
        </p:txBody>
      </p:sp>
      <p:sp>
        <p:nvSpPr>
          <p:cNvPr id="3" name="Content Placeholder 2">
            <a:extLst>
              <a:ext uri="{FF2B5EF4-FFF2-40B4-BE49-F238E27FC236}">
                <a16:creationId xmlns:a16="http://schemas.microsoft.com/office/drawing/2014/main" id="{04CBA438-4FD8-4D91-A45B-A17BAAD25D7F}"/>
              </a:ext>
            </a:extLst>
          </p:cNvPr>
          <p:cNvSpPr>
            <a:spLocks noGrp="1"/>
          </p:cNvSpPr>
          <p:nvPr>
            <p:ph idx="1"/>
          </p:nvPr>
        </p:nvSpPr>
        <p:spPr>
          <a:xfrm>
            <a:off x="927767" y="1310043"/>
            <a:ext cx="10856193" cy="4441828"/>
          </a:xfrm>
        </p:spPr>
        <p:txBody>
          <a:bodyPr>
            <a:normAutofit/>
          </a:bodyPr>
          <a:lstStyle/>
          <a:p>
            <a:pPr marL="0" indent="0">
              <a:buNone/>
            </a:pPr>
            <a:r>
              <a:rPr lang="fr-BE" sz="1600" b="1" dirty="0"/>
              <a:t>Objective</a:t>
            </a:r>
          </a:p>
          <a:p>
            <a:pPr>
              <a:buFont typeface="Arial" panose="020B0604020202020204" pitchFamily="34" charset="0"/>
              <a:buChar char="•"/>
            </a:pPr>
            <a:r>
              <a:rPr lang="en-US" sz="1600" dirty="0"/>
              <a:t>Better understanding of a range of social and cultural aspects and factors which shape individual and community acceptance of geothermal</a:t>
            </a:r>
          </a:p>
          <a:p>
            <a:pPr>
              <a:buFont typeface="Arial" panose="020B0604020202020204" pitchFamily="34" charset="0"/>
              <a:buChar char="•"/>
            </a:pPr>
            <a:r>
              <a:rPr lang="en-US" sz="1600" dirty="0"/>
              <a:t>Foster mutual learning amongst stakeholders, enhancing contributions from all societal actors and unleashing the potential of geothermal</a:t>
            </a:r>
          </a:p>
          <a:p>
            <a:pPr>
              <a:buFont typeface="Arial" panose="020B0604020202020204" pitchFamily="34" charset="0"/>
              <a:buChar char="•"/>
            </a:pPr>
            <a:r>
              <a:rPr lang="en-US" sz="1600" dirty="0"/>
              <a:t>Include perspectives from the public and other stakeholders as part of the innovation process for geothermal</a:t>
            </a:r>
          </a:p>
          <a:p>
            <a:pPr>
              <a:buFont typeface="Arial" panose="020B0604020202020204" pitchFamily="34" charset="0"/>
              <a:buChar char="•"/>
            </a:pPr>
            <a:r>
              <a:rPr lang="en-US" sz="1600" dirty="0"/>
              <a:t>Respond to environmental concerns and highlight the benefits of the deep geothermal market uptake, focusing on the environmental and health impacts</a:t>
            </a:r>
            <a:endParaRPr lang="fr-BE" sz="1600" dirty="0"/>
          </a:p>
          <a:p>
            <a:pPr marL="0" indent="0">
              <a:buNone/>
            </a:pPr>
            <a:r>
              <a:rPr lang="fr-BE" sz="1600" b="1" dirty="0"/>
              <a:t>Target</a:t>
            </a:r>
          </a:p>
          <a:p>
            <a:pPr marL="342900" indent="-342900">
              <a:buAutoNum type="arabicParenR"/>
            </a:pPr>
            <a:r>
              <a:rPr lang="en-US" sz="1600" dirty="0"/>
              <a:t>Definition of guidelines for systematic information </a:t>
            </a:r>
          </a:p>
          <a:p>
            <a:pPr marL="342900" indent="-342900">
              <a:buAutoNum type="arabicParenR"/>
            </a:pPr>
            <a:r>
              <a:rPr lang="en-US" sz="1600" dirty="0"/>
              <a:t>Education and information campaigns about geothermal energy technologies and developments</a:t>
            </a:r>
          </a:p>
          <a:p>
            <a:pPr marL="342900" indent="-342900">
              <a:buAutoNum type="arabicParenR"/>
            </a:pPr>
            <a:r>
              <a:rPr lang="en-US" sz="1600" dirty="0"/>
              <a:t>Definition and testing of public engagement strategies and practices in the geothermal field</a:t>
            </a:r>
          </a:p>
          <a:p>
            <a:pPr marL="342900" indent="-342900">
              <a:buAutoNum type="arabicParenR"/>
            </a:pPr>
            <a:r>
              <a:rPr lang="en-US" sz="1600" dirty="0"/>
              <a:t>Promote a life cycle assessment (LCA) model for geothermal installations</a:t>
            </a:r>
          </a:p>
          <a:p>
            <a:pPr marL="342900" indent="-342900">
              <a:buAutoNum type="arabicParenR"/>
            </a:pPr>
            <a:r>
              <a:rPr lang="en-US" sz="1600" dirty="0"/>
              <a:t>Communicate effectively with the general public regarding environmental and health concerns</a:t>
            </a:r>
            <a:endParaRPr lang="fr-BE" sz="1600" dirty="0"/>
          </a:p>
        </p:txBody>
      </p:sp>
    </p:spTree>
    <p:extLst>
      <p:ext uri="{BB962C8B-B14F-4D97-AF65-F5344CB8AC3E}">
        <p14:creationId xmlns:p14="http://schemas.microsoft.com/office/powerpoint/2010/main" val="291026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EA30-466B-4582-AD94-C25A37B8066C}"/>
              </a:ext>
            </a:extLst>
          </p:cNvPr>
          <p:cNvSpPr>
            <a:spLocks noGrp="1"/>
          </p:cNvSpPr>
          <p:nvPr>
            <p:ph type="title"/>
          </p:nvPr>
        </p:nvSpPr>
        <p:spPr/>
        <p:txBody>
          <a:bodyPr/>
          <a:lstStyle/>
          <a:p>
            <a:r>
              <a:rPr lang="en-US" dirty="0"/>
              <a:t>Action 3: Develop Innovative financing &amp; reinforce competitiveness </a:t>
            </a:r>
            <a:endParaRPr lang="fr-BE" dirty="0"/>
          </a:p>
        </p:txBody>
      </p:sp>
      <p:sp>
        <p:nvSpPr>
          <p:cNvPr id="3" name="Content Placeholder 2">
            <a:extLst>
              <a:ext uri="{FF2B5EF4-FFF2-40B4-BE49-F238E27FC236}">
                <a16:creationId xmlns:a16="http://schemas.microsoft.com/office/drawing/2014/main" id="{24B30F4F-18C4-4506-AEEF-58C667D74107}"/>
              </a:ext>
            </a:extLst>
          </p:cNvPr>
          <p:cNvSpPr>
            <a:spLocks noGrp="1"/>
          </p:cNvSpPr>
          <p:nvPr>
            <p:ph idx="1"/>
          </p:nvPr>
        </p:nvSpPr>
        <p:spPr>
          <a:xfrm>
            <a:off x="664108" y="1141718"/>
            <a:ext cx="11092167" cy="4574563"/>
          </a:xfrm>
        </p:spPr>
        <p:txBody>
          <a:bodyPr>
            <a:normAutofit fontScale="92500" lnSpcReduction="20000"/>
          </a:bodyPr>
          <a:lstStyle/>
          <a:p>
            <a:pPr marL="0" indent="0">
              <a:buNone/>
            </a:pPr>
            <a:r>
              <a:rPr lang="fr-BE" sz="2100" b="1" dirty="0"/>
              <a:t>Objective</a:t>
            </a:r>
          </a:p>
          <a:p>
            <a:r>
              <a:rPr lang="en-US" sz="2100" dirty="0"/>
              <a:t>Develop innovative financial support schemes to deploy geothermal</a:t>
            </a:r>
          </a:p>
          <a:p>
            <a:r>
              <a:rPr lang="en-US" sz="2100" dirty="0"/>
              <a:t>Establish financial schemes to mitigate resource risk</a:t>
            </a:r>
          </a:p>
          <a:p>
            <a:r>
              <a:rPr lang="en-US" sz="2100" dirty="0"/>
              <a:t>Developing a fair competition between energy sources, beyond a unique </a:t>
            </a:r>
            <a:r>
              <a:rPr lang="en-US" sz="2100" dirty="0" err="1"/>
              <a:t>LCoE</a:t>
            </a:r>
            <a:r>
              <a:rPr lang="en-US" sz="2100" dirty="0"/>
              <a:t> approach</a:t>
            </a:r>
          </a:p>
          <a:p>
            <a:r>
              <a:rPr lang="en-US" sz="2100" dirty="0"/>
              <a:t>Establishing fair competition globally with the geothermal stakeholders from across the world</a:t>
            </a:r>
            <a:endParaRPr lang="fr-BE" sz="2100" dirty="0"/>
          </a:p>
          <a:p>
            <a:pPr marL="0" indent="0">
              <a:buNone/>
            </a:pPr>
            <a:r>
              <a:rPr lang="fr-BE" sz="2100" b="1" dirty="0"/>
              <a:t>Target</a:t>
            </a:r>
          </a:p>
          <a:p>
            <a:pPr marL="457200" indent="-457200">
              <a:buFont typeface="Arial"/>
              <a:buAutoNum type="arabicParenR"/>
            </a:pPr>
            <a:r>
              <a:rPr lang="en-US" sz="2000" dirty="0"/>
              <a:t>Establish financing mechanisms adapted to the specificities of geothermal technologies and the maturity level of markets and technologies, notably to allow market deployment of innovation</a:t>
            </a:r>
          </a:p>
          <a:p>
            <a:pPr marL="457200" indent="-457200">
              <a:buFont typeface="Arial"/>
              <a:buAutoNum type="arabicParenR"/>
            </a:pPr>
            <a:r>
              <a:rPr lang="en-US" sz="2000" dirty="0"/>
              <a:t>Creation of a risk sharing facility at national level and across borders (Pan-European) </a:t>
            </a:r>
          </a:p>
          <a:p>
            <a:pPr marL="457200" indent="-457200">
              <a:buFont typeface="Arial"/>
              <a:buAutoNum type="arabicParenR"/>
            </a:pPr>
            <a:r>
              <a:rPr lang="en-US" sz="2000" dirty="0"/>
              <a:t>Develop a comparison model about full costs of competitive heat and power energies.</a:t>
            </a:r>
          </a:p>
          <a:p>
            <a:pPr marL="457200" indent="-457200">
              <a:buAutoNum type="arabicParenR"/>
            </a:pPr>
            <a:r>
              <a:rPr lang="en-US" sz="2000" dirty="0"/>
              <a:t>Establish carbon pricing in order to integrate the costs of external factors into the full costs of an energy source.</a:t>
            </a:r>
          </a:p>
          <a:p>
            <a:pPr marL="457200" indent="-457200">
              <a:buAutoNum type="arabicParenR"/>
            </a:pPr>
            <a:r>
              <a:rPr lang="en-US" sz="2000" dirty="0"/>
              <a:t>Develop new business models for geothermal developers and operators, allowing them to sell their heat and power on different markets</a:t>
            </a:r>
          </a:p>
          <a:p>
            <a:pPr marL="0" indent="0">
              <a:buNone/>
            </a:pPr>
            <a:endParaRPr lang="fr-BE" sz="2000" dirty="0"/>
          </a:p>
          <a:p>
            <a:pPr marL="0" indent="0">
              <a:buNone/>
            </a:pPr>
            <a:endParaRPr lang="fr-BE" sz="2000" dirty="0"/>
          </a:p>
          <a:p>
            <a:pPr marL="0" indent="0">
              <a:buNone/>
            </a:pPr>
            <a:endParaRPr lang="fr-BE" sz="2000" dirty="0"/>
          </a:p>
          <a:p>
            <a:pPr marL="0" indent="0">
              <a:buNone/>
            </a:pPr>
            <a:endParaRPr lang="fr-BE" sz="2000" dirty="0"/>
          </a:p>
        </p:txBody>
      </p:sp>
    </p:spTree>
    <p:extLst>
      <p:ext uri="{BB962C8B-B14F-4D97-AF65-F5344CB8AC3E}">
        <p14:creationId xmlns:p14="http://schemas.microsoft.com/office/powerpoint/2010/main" val="361660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A405-2FDA-479E-8DA5-3AF3079C6C8D}"/>
              </a:ext>
            </a:extLst>
          </p:cNvPr>
          <p:cNvSpPr>
            <a:spLocks noGrp="1"/>
          </p:cNvSpPr>
          <p:nvPr>
            <p:ph type="title"/>
          </p:nvPr>
        </p:nvSpPr>
        <p:spPr/>
        <p:txBody>
          <a:bodyPr/>
          <a:lstStyle/>
          <a:p>
            <a:r>
              <a:rPr lang="fr-BE" dirty="0"/>
              <a:t>« Mission » system </a:t>
            </a:r>
            <a:r>
              <a:rPr lang="fr-BE" dirty="0" err="1"/>
              <a:t>approach</a:t>
            </a:r>
            <a:endParaRPr lang="fr-BE" dirty="0"/>
          </a:p>
        </p:txBody>
      </p:sp>
      <p:sp>
        <p:nvSpPr>
          <p:cNvPr id="3" name="Content Placeholder 2">
            <a:extLst>
              <a:ext uri="{FF2B5EF4-FFF2-40B4-BE49-F238E27FC236}">
                <a16:creationId xmlns:a16="http://schemas.microsoft.com/office/drawing/2014/main" id="{F673E820-FD04-40BF-AD78-F19CDA94BBAC}"/>
              </a:ext>
            </a:extLst>
          </p:cNvPr>
          <p:cNvSpPr>
            <a:spLocks noGrp="1"/>
          </p:cNvSpPr>
          <p:nvPr>
            <p:ph idx="1"/>
          </p:nvPr>
        </p:nvSpPr>
        <p:spPr>
          <a:xfrm>
            <a:off x="927767" y="1310043"/>
            <a:ext cx="10634967" cy="4146860"/>
          </a:xfrm>
        </p:spPr>
        <p:txBody>
          <a:bodyPr>
            <a:normAutofit fontScale="85000" lnSpcReduction="20000"/>
          </a:bodyPr>
          <a:lstStyle/>
          <a:p>
            <a:r>
              <a:rPr lang="en-US" dirty="0"/>
              <a:t>Embedding geothermal into the circular economy:</a:t>
            </a:r>
          </a:p>
          <a:p>
            <a:pPr marL="514350" indent="-514350">
              <a:buAutoNum type="arabicParenR"/>
            </a:pPr>
            <a:r>
              <a:rPr lang="en-US" dirty="0"/>
              <a:t>Adopting geothermal </a:t>
            </a:r>
            <a:r>
              <a:rPr lang="en-US" dirty="0" err="1"/>
              <a:t>standardisation</a:t>
            </a:r>
            <a:r>
              <a:rPr lang="en-US" dirty="0"/>
              <a:t> procedures and quality branding </a:t>
            </a:r>
          </a:p>
          <a:p>
            <a:pPr marL="514350" indent="-514350">
              <a:buAutoNum type="arabicParenR"/>
            </a:pPr>
            <a:r>
              <a:rPr lang="en-US" dirty="0"/>
              <a:t>Improving the applicability and use of recycled/secondary materials/waste in geothermal plants</a:t>
            </a:r>
          </a:p>
          <a:p>
            <a:pPr marL="0" indent="0">
              <a:buNone/>
            </a:pPr>
            <a:endParaRPr lang="en-US" dirty="0"/>
          </a:p>
          <a:p>
            <a:r>
              <a:rPr lang="en-US" dirty="0"/>
              <a:t>Human deployment:</a:t>
            </a:r>
          </a:p>
          <a:p>
            <a:pPr marL="514350" indent="-514350">
              <a:buAutoNum type="arabicParenR"/>
            </a:pPr>
            <a:r>
              <a:rPr lang="en-US" dirty="0"/>
              <a:t>Enhancement of the educational and training process &amp; Create Networks for Geothermal Energy Education and Training</a:t>
            </a:r>
          </a:p>
          <a:p>
            <a:pPr marL="514350" indent="-514350">
              <a:buAutoNum type="arabicParenR"/>
            </a:pPr>
            <a:r>
              <a:rPr lang="en-US" dirty="0"/>
              <a:t>Develop an Employment action plan in order to transfer knowledge and absorb the workforce of declining industries while promoting the mobility of workers in Europe</a:t>
            </a:r>
          </a:p>
          <a:p>
            <a:pPr marL="514350" indent="-514350">
              <a:buAutoNum type="arabicParenR"/>
            </a:pPr>
            <a:r>
              <a:rPr lang="en-US" dirty="0"/>
              <a:t>Launch international cooperation, especially for EGS</a:t>
            </a:r>
          </a:p>
          <a:p>
            <a:pPr marL="0" indent="0">
              <a:buNone/>
            </a:pPr>
            <a:endParaRPr lang="en-US" dirty="0"/>
          </a:p>
          <a:p>
            <a:endParaRPr lang="fr-BE" dirty="0"/>
          </a:p>
        </p:txBody>
      </p:sp>
    </p:spTree>
    <p:extLst>
      <p:ext uri="{BB962C8B-B14F-4D97-AF65-F5344CB8AC3E}">
        <p14:creationId xmlns:p14="http://schemas.microsoft.com/office/powerpoint/2010/main" val="47533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CC5C-DC5E-4EB1-A6A6-AB5D3890834B}"/>
              </a:ext>
            </a:extLst>
          </p:cNvPr>
          <p:cNvSpPr>
            <a:spLocks noGrp="1"/>
          </p:cNvSpPr>
          <p:nvPr>
            <p:ph type="title"/>
          </p:nvPr>
        </p:nvSpPr>
        <p:spPr/>
        <p:txBody>
          <a:bodyPr/>
          <a:lstStyle/>
          <a:p>
            <a:r>
              <a:rPr lang="en-US" dirty="0"/>
              <a:t>From R&amp;I to deployment - targets</a:t>
            </a:r>
            <a:endParaRPr lang="fr-BE" dirty="0"/>
          </a:p>
        </p:txBody>
      </p:sp>
      <p:sp>
        <p:nvSpPr>
          <p:cNvPr id="3" name="Content Placeholder 2">
            <a:extLst>
              <a:ext uri="{FF2B5EF4-FFF2-40B4-BE49-F238E27FC236}">
                <a16:creationId xmlns:a16="http://schemas.microsoft.com/office/drawing/2014/main" id="{A42C4E71-F444-4B35-BE9C-2D3D90DEA660}"/>
              </a:ext>
            </a:extLst>
          </p:cNvPr>
          <p:cNvSpPr>
            <a:spLocks noGrp="1"/>
          </p:cNvSpPr>
          <p:nvPr>
            <p:ph idx="1"/>
          </p:nvPr>
        </p:nvSpPr>
        <p:spPr>
          <a:xfrm>
            <a:off x="927768" y="1310042"/>
            <a:ext cx="11264232" cy="4633557"/>
          </a:xfrm>
        </p:spPr>
        <p:txBody>
          <a:bodyPr>
            <a:normAutofit fontScale="85000" lnSpcReduction="20000"/>
          </a:bodyPr>
          <a:lstStyle/>
          <a:p>
            <a:r>
              <a:rPr lang="en-US" b="1" dirty="0"/>
              <a:t>Set ambitious policies at EU and national levels to allow the development of the geothermal market and the penetration of innovation in the sector</a:t>
            </a:r>
          </a:p>
          <a:p>
            <a:r>
              <a:rPr lang="en-US" b="1" dirty="0"/>
              <a:t>Adapt policies and markets. Research and assess the economic incentives and support mechanisms for geothermal (as well as legal and regulatory frameworks) that will enable fast deployment at a low price</a:t>
            </a:r>
          </a:p>
          <a:p>
            <a:r>
              <a:rPr lang="en-US" b="1" dirty="0" err="1"/>
              <a:t>Minimise</a:t>
            </a:r>
            <a:r>
              <a:rPr lang="en-US" b="1" dirty="0"/>
              <a:t> the uncertainty associated with geothermal energy by addressing and quantifying exploration risk, and develop financial tools that help mitigate such risks </a:t>
            </a:r>
          </a:p>
          <a:p>
            <a:r>
              <a:rPr lang="en-US" dirty="0"/>
              <a:t>Comply with the European concept of the "circular economy"</a:t>
            </a:r>
          </a:p>
          <a:p>
            <a:r>
              <a:rPr lang="en-US" b="1" dirty="0"/>
              <a:t>Ensure public engagement and acceptance. Further research is needed to understand the drivers of public engagement and develop a more effective way to communicate key aspects for public acceptance such as environmental and economic elements</a:t>
            </a:r>
          </a:p>
          <a:p>
            <a:r>
              <a:rPr lang="en-US" dirty="0"/>
              <a:t>Ensure access to first-class skills and human resources and consolidate the scientific base for geothermal energy in order to cement progress and educate the next generation of geothermal pioneers</a:t>
            </a:r>
          </a:p>
          <a:p>
            <a:endParaRPr lang="fr-BE" dirty="0"/>
          </a:p>
        </p:txBody>
      </p:sp>
    </p:spTree>
    <p:extLst>
      <p:ext uri="{BB962C8B-B14F-4D97-AF65-F5344CB8AC3E}">
        <p14:creationId xmlns:p14="http://schemas.microsoft.com/office/powerpoint/2010/main" val="173987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1635" y="376527"/>
            <a:ext cx="9765632" cy="504843"/>
          </a:xfrm>
        </p:spPr>
        <p:txBody>
          <a:bodyPr/>
          <a:lstStyle/>
          <a:p>
            <a:endParaRPr lang="en-US"/>
          </a:p>
        </p:txBody>
      </p:sp>
      <p:sp>
        <p:nvSpPr>
          <p:cNvPr id="4" name="Rectangle 3"/>
          <p:cNvSpPr/>
          <p:nvPr/>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p:cNvPicPr/>
          <p:nvPr/>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sp>
        <p:nvSpPr>
          <p:cNvPr id="6" name="Text Box 23"/>
          <p:cNvSpPr txBox="1"/>
          <p:nvPr/>
        </p:nvSpPr>
        <p:spPr>
          <a:xfrm>
            <a:off x="1067166" y="5854708"/>
            <a:ext cx="8681745" cy="4663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900" dirty="0">
                <a:solidFill>
                  <a:srgbClr val="FFFFFF"/>
                </a:solidFill>
                <a:effectLst/>
                <a:latin typeface="Arial" charset="0"/>
                <a:ea typeface="Calibri" charset="0"/>
                <a:cs typeface="Times New Roman" charset="0"/>
              </a:rPr>
              <a:t>The sole responsibility of this publication lies with the author. The European Union is not responsible for any use that may be made of the information contained therein. This project has received funding from the European Union's Horizon 2020 research and innovation </a:t>
            </a:r>
            <a:r>
              <a:rPr lang="en-US" sz="900" dirty="0" err="1">
                <a:solidFill>
                  <a:srgbClr val="FFFFFF"/>
                </a:solidFill>
                <a:effectLst/>
                <a:latin typeface="Arial" charset="0"/>
                <a:ea typeface="Calibri" charset="0"/>
                <a:cs typeface="Times New Roman" charset="0"/>
              </a:rPr>
              <a:t>programme</a:t>
            </a:r>
            <a:r>
              <a:rPr lang="en-US" sz="900" dirty="0">
                <a:solidFill>
                  <a:srgbClr val="FFFFFF"/>
                </a:solidFill>
                <a:effectLst/>
                <a:latin typeface="Arial" charset="0"/>
                <a:ea typeface="Calibri" charset="0"/>
                <a:cs typeface="Times New Roman" charset="0"/>
              </a:rPr>
              <a:t> under grant agreement No [773392 — DG ETIP]</a:t>
            </a:r>
            <a:endParaRPr lang="en-GB" sz="900" dirty="0">
              <a:solidFill>
                <a:srgbClr val="8D7C80"/>
              </a:solidFill>
              <a:effectLst/>
              <a:latin typeface="Gill Sans" charset="0"/>
              <a:ea typeface="Calibri" charset="0"/>
              <a:cs typeface="Times New Roman" charset="0"/>
            </a:endParaRPr>
          </a:p>
        </p:txBody>
      </p:sp>
      <p:pic>
        <p:nvPicPr>
          <p:cNvPr id="8" name="Picture 7">
            <a:extLst>
              <a:ext uri="{FF2B5EF4-FFF2-40B4-BE49-F238E27FC236}">
                <a16:creationId xmlns:a16="http://schemas.microsoft.com/office/drawing/2014/main" id="{FB60E90B-5192-4F88-BF3C-D83BECAFEB04}"/>
              </a:ext>
            </a:extLst>
          </p:cNvPr>
          <p:cNvPicPr>
            <a:picLocks noChangeAspect="1"/>
          </p:cNvPicPr>
          <p:nvPr/>
        </p:nvPicPr>
        <p:blipFill>
          <a:blip r:embed="rId3"/>
          <a:stretch>
            <a:fillRect/>
          </a:stretch>
        </p:blipFill>
        <p:spPr>
          <a:xfrm>
            <a:off x="9865026" y="5974134"/>
            <a:ext cx="538653" cy="360000"/>
          </a:xfrm>
          <a:prstGeom prst="rect">
            <a:avLst/>
          </a:prstGeom>
        </p:spPr>
      </p:pic>
    </p:spTree>
    <p:extLst>
      <p:ext uri="{BB962C8B-B14F-4D97-AF65-F5344CB8AC3E}">
        <p14:creationId xmlns:p14="http://schemas.microsoft.com/office/powerpoint/2010/main" val="1913979382"/>
      </p:ext>
    </p:extLst>
  </p:cSld>
  <p:clrMapOvr>
    <a:masterClrMapping/>
  </p:clrMapOvr>
</p:sld>
</file>

<file path=ppt/theme/theme1.xml><?xml version="1.0" encoding="utf-8"?>
<a:theme xmlns:a="http://schemas.openxmlformats.org/drawingml/2006/main" name="Office Theme">
  <a:themeElements>
    <a:clrScheme name="ETIP-DG">
      <a:dk1>
        <a:srgbClr val="8D7C80"/>
      </a:dk1>
      <a:lt1>
        <a:srgbClr val="FFFFFF"/>
      </a:lt1>
      <a:dk2>
        <a:srgbClr val="8D7C80"/>
      </a:dk2>
      <a:lt2>
        <a:srgbClr val="FFFFFF"/>
      </a:lt2>
      <a:accent1>
        <a:srgbClr val="EE4036"/>
      </a:accent1>
      <a:accent2>
        <a:srgbClr val="BE1E2D"/>
      </a:accent2>
      <a:accent3>
        <a:srgbClr val="F6921E"/>
      </a:accent3>
      <a:accent4>
        <a:srgbClr val="FFC000"/>
      </a:accent4>
      <a:accent5>
        <a:srgbClr val="F69C98"/>
      </a:accent5>
      <a:accent6>
        <a:srgbClr val="8D7C80"/>
      </a:accent6>
      <a:hlink>
        <a:srgbClr val="EE4036"/>
      </a:hlink>
      <a:folHlink>
        <a:srgbClr val="8D7C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795</Words>
  <Application>Microsoft Office PowerPoint</Application>
  <PresentationFormat>Widescreen</PresentationFormat>
  <Paragraphs>69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Gill Sans</vt:lpstr>
      <vt:lpstr>Gill Sans MT</vt:lpstr>
      <vt:lpstr>Office Theme</vt:lpstr>
      <vt:lpstr>Chapter Market update</vt:lpstr>
      <vt:lpstr>Steering Committee assessment</vt:lpstr>
      <vt:lpstr>Action 1: Improving the Policy &amp; Regulatory framework </vt:lpstr>
      <vt:lpstr>Action 2:  Ensure Public engagement &amp; acceptance  </vt:lpstr>
      <vt:lpstr>Action 3: Develop Innovative financing &amp; reinforce competitiveness </vt:lpstr>
      <vt:lpstr>« Mission » system approach</vt:lpstr>
      <vt:lpstr>From R&amp;I to deployment - targets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Philippe Dumas</dc:creator>
  <cp:lastModifiedBy>Philippe Dumas</cp:lastModifiedBy>
  <cp:revision>28</cp:revision>
  <cp:lastPrinted>2019-05-22T13:04:31Z</cp:lastPrinted>
  <dcterms:created xsi:type="dcterms:W3CDTF">2017-11-08T09:52:04Z</dcterms:created>
  <dcterms:modified xsi:type="dcterms:W3CDTF">2019-05-23T10:12:42Z</dcterms:modified>
</cp:coreProperties>
</file>