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8" r:id="rId3"/>
    <p:sldId id="296" r:id="rId4"/>
    <p:sldId id="282" r:id="rId5"/>
    <p:sldId id="270" r:id="rId6"/>
    <p:sldId id="260" r:id="rId7"/>
    <p:sldId id="264"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403A"/>
    <a:srgbClr val="8D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p:restoredTop sz="94764"/>
  </p:normalViewPr>
  <p:slideViewPr>
    <p:cSldViewPr snapToGrid="0" snapToObjects="1">
      <p:cViewPr varScale="1">
        <p:scale>
          <a:sx n="100" d="100"/>
          <a:sy n="100" d="100"/>
        </p:scale>
        <p:origin x="38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1C32B-F3CE-854A-8CC8-6A6D72D5F45F}"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0E1370-DA08-4532-8B43-C637CAC9CF43}" type="slidenum">
              <a:rPr lang="en-GB" smtClean="0"/>
              <a:pPr eaLnBrk="1" hangingPunct="1"/>
              <a:t>3</a:t>
            </a:fld>
            <a:endParaRPr lang="en-GB"/>
          </a:p>
        </p:txBody>
      </p:sp>
    </p:spTree>
    <p:extLst>
      <p:ext uri="{BB962C8B-B14F-4D97-AF65-F5344CB8AC3E}">
        <p14:creationId xmlns:p14="http://schemas.microsoft.com/office/powerpoint/2010/main" val="1024763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1634" y="1478046"/>
            <a:ext cx="4431632" cy="319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634" y="1478046"/>
            <a:ext cx="4431632" cy="3195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80350" y="2301875"/>
            <a:ext cx="4441491" cy="2660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3185" y="2301875"/>
            <a:ext cx="4463364" cy="2660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56835" y="325727"/>
            <a:ext cx="9765632" cy="504843"/>
          </a:xfrm>
        </p:spPr>
        <p:txBody>
          <a:bodyPr/>
          <a:lstStyle/>
          <a:p>
            <a:r>
              <a:rPr lang="en-US" dirty="0"/>
              <a:t>Click to edit Master title style</a:t>
            </a:r>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7971" y="2887940"/>
            <a:ext cx="8061874" cy="1120220"/>
          </a:xfrm>
        </p:spPr>
        <p:txBody>
          <a:bodyPr>
            <a:noAutofit/>
          </a:bodyPr>
          <a:lstStyle/>
          <a:p>
            <a:r>
              <a:rPr lang="en-US" sz="3600" dirty="0"/>
              <a:t>Brief introduction to the activities of the ETIP-DG</a:t>
            </a:r>
            <a:br>
              <a:rPr lang="en-US" sz="3600" dirty="0"/>
            </a:br>
            <a:br>
              <a:rPr lang="en-US" sz="3600" dirty="0"/>
            </a:br>
            <a:r>
              <a:rPr lang="en-US" sz="3600" dirty="0"/>
              <a:t>Fausto Batini – President ETIP-DG</a:t>
            </a:r>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Co-funded by the European Union's Horizon 2020 Research and Innovation </a:t>
            </a:r>
            <a:r>
              <a:rPr lang="en-US" sz="900" dirty="0" err="1">
                <a:solidFill>
                  <a:srgbClr val="FFFFFF"/>
                </a:solidFill>
                <a:latin typeface="Arial" charset="0"/>
                <a:ea typeface="Calibri" charset="0"/>
                <a:cs typeface="Times New Roman" charset="0"/>
              </a:rPr>
              <a:t>Pr</a:t>
            </a:r>
            <a:r>
              <a:rPr lang="en-US" sz="900" dirty="0" err="1">
                <a:solidFill>
                  <a:srgbClr val="FFFFFF"/>
                </a:solidFill>
                <a:effectLst/>
                <a:latin typeface="Arial" charset="0"/>
                <a:ea typeface="Calibri" charset="0"/>
                <a:cs typeface="Times New Roman" charset="0"/>
              </a:rPr>
              <a:t>ogramme</a:t>
            </a:r>
            <a:r>
              <a:rPr lang="en-US" sz="900" dirty="0">
                <a:solidFill>
                  <a:srgbClr val="FFFFFF"/>
                </a:solidFill>
                <a:effectLst/>
                <a:latin typeface="Arial" charset="0"/>
                <a:ea typeface="Calibri" charset="0"/>
                <a:cs typeface="Times New Roman" charset="0"/>
              </a:rPr>
              <a:t> [GA. </a:t>
            </a:r>
            <a:r>
              <a:rPr lang="en-US" sz="900" dirty="0">
                <a:solidFill>
                  <a:srgbClr val="FFFFFF"/>
                </a:solidFill>
                <a:latin typeface="Arial" charset="0"/>
                <a:ea typeface="Calibri" charset="0"/>
                <a:cs typeface="Times New Roman" charset="0"/>
              </a:rPr>
              <a:t>N. </a:t>
            </a:r>
            <a:r>
              <a:rPr lang="en-US" sz="900" dirty="0">
                <a:solidFill>
                  <a:srgbClr val="FFFFFF"/>
                </a:solidFill>
                <a:effectLst/>
                <a:latin typeface="Arial" charset="0"/>
                <a:ea typeface="Calibri" charset="0"/>
                <a:cs typeface="Times New Roman" charset="0"/>
              </a:rPr>
              <a:t>773392]</a:t>
            </a:r>
            <a:endParaRPr lang="en-GB" sz="900" dirty="0">
              <a:solidFill>
                <a:srgbClr val="8D7C80"/>
              </a:solidFill>
              <a:effectLst/>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13" y="380192"/>
            <a:ext cx="11173231" cy="504843"/>
          </a:xfrm>
          <a:noFill/>
          <a:ln>
            <a:noFill/>
          </a:ln>
        </p:spPr>
        <p:txBody>
          <a:bodyPr/>
          <a:lstStyle/>
          <a:p>
            <a:r>
              <a:rPr lang="en-US" dirty="0"/>
              <a:t>ETIP-Deep Geothermal</a:t>
            </a:r>
          </a:p>
        </p:txBody>
      </p:sp>
      <p:pic>
        <p:nvPicPr>
          <p:cNvPr id="6" name="Picture 5" descr="A picture containing text&#10;&#10;Description generated with high confidence">
            <a:extLst>
              <a:ext uri="{FF2B5EF4-FFF2-40B4-BE49-F238E27FC236}">
                <a16:creationId xmlns:a16="http://schemas.microsoft.com/office/drawing/2014/main" id="{3CBDFFD0-825B-460A-8F9D-AF03103CF9FB}"/>
              </a:ext>
            </a:extLst>
          </p:cNvPr>
          <p:cNvPicPr>
            <a:picLocks noChangeAspect="1"/>
          </p:cNvPicPr>
          <p:nvPr/>
        </p:nvPicPr>
        <p:blipFill>
          <a:blip r:embed="rId2"/>
          <a:stretch>
            <a:fillRect/>
          </a:stretch>
        </p:blipFill>
        <p:spPr>
          <a:xfrm>
            <a:off x="8799465" y="1091953"/>
            <a:ext cx="3180912" cy="4512574"/>
          </a:xfrm>
          <a:prstGeom prst="rect">
            <a:avLst/>
          </a:prstGeom>
          <a:ln>
            <a:noFill/>
          </a:ln>
          <a:effectLst>
            <a:outerShdw blurRad="292100" dist="139700" dir="2700000" algn="tl" rotWithShape="0">
              <a:srgbClr val="333333">
                <a:alpha val="65000"/>
              </a:srgbClr>
            </a:outerShdw>
          </a:effectLst>
        </p:spPr>
      </p:pic>
      <p:sp>
        <p:nvSpPr>
          <p:cNvPr id="4" name="Rettangolo 3">
            <a:extLst>
              <a:ext uri="{FF2B5EF4-FFF2-40B4-BE49-F238E27FC236}">
                <a16:creationId xmlns:a16="http://schemas.microsoft.com/office/drawing/2014/main" id="{61DF111D-8D4B-4B8B-B726-9DAA7BFB2979}"/>
              </a:ext>
            </a:extLst>
          </p:cNvPr>
          <p:cNvSpPr/>
          <p:nvPr/>
        </p:nvSpPr>
        <p:spPr>
          <a:xfrm>
            <a:off x="696213" y="893459"/>
            <a:ext cx="7755329" cy="1077218"/>
          </a:xfrm>
          <a:prstGeom prst="rect">
            <a:avLst/>
          </a:prstGeom>
        </p:spPr>
        <p:txBody>
          <a:bodyPr wrap="square">
            <a:spAutoFit/>
          </a:bodyPr>
          <a:lstStyle/>
          <a:p>
            <a:pPr algn="just"/>
            <a:r>
              <a:rPr lang="en-GB" sz="1600" b="1" dirty="0">
                <a:solidFill>
                  <a:srgbClr val="FF0000"/>
                </a:solidFill>
                <a:latin typeface="Gill Sans"/>
                <a:ea typeface="Calibri" panose="020F0502020204030204" pitchFamily="34" charset="0"/>
                <a:cs typeface="Times New Roman" panose="02020603050405020304" pitchFamily="18" charset="0"/>
              </a:rPr>
              <a:t>MISSION</a:t>
            </a:r>
          </a:p>
          <a:p>
            <a:pPr algn="just"/>
            <a:r>
              <a:rPr lang="en-GB" sz="1600" dirty="0">
                <a:solidFill>
                  <a:srgbClr val="8D7C80"/>
                </a:solidFill>
                <a:latin typeface="Gill Sans"/>
                <a:ea typeface="Calibri" panose="020F0502020204030204" pitchFamily="34" charset="0"/>
                <a:cs typeface="Times New Roman" panose="02020603050405020304" pitchFamily="18" charset="0"/>
              </a:rPr>
              <a:t>Promotion of the research and innovation in the Deep Geothermal sector to contribute to the City of the Future, where a combination of renewable energy sources are integrated into the system.</a:t>
            </a:r>
            <a:endParaRPr lang="it-IT" sz="1600" dirty="0"/>
          </a:p>
        </p:txBody>
      </p:sp>
      <p:sp>
        <p:nvSpPr>
          <p:cNvPr id="7" name="Segnaposto contenuto 2">
            <a:extLst>
              <a:ext uri="{FF2B5EF4-FFF2-40B4-BE49-F238E27FC236}">
                <a16:creationId xmlns:a16="http://schemas.microsoft.com/office/drawing/2014/main" id="{0FC40497-7AC7-4205-85B8-FCEC406A559A}"/>
              </a:ext>
            </a:extLst>
          </p:cNvPr>
          <p:cNvSpPr>
            <a:spLocks noGrp="1"/>
          </p:cNvSpPr>
          <p:nvPr>
            <p:ph idx="1"/>
          </p:nvPr>
        </p:nvSpPr>
        <p:spPr>
          <a:xfrm>
            <a:off x="696213" y="2229235"/>
            <a:ext cx="7835228" cy="3565772"/>
          </a:xfrm>
        </p:spPr>
        <p:txBody>
          <a:bodyPr>
            <a:noAutofit/>
          </a:bodyPr>
          <a:lstStyle/>
          <a:p>
            <a:pPr marL="0" indent="0" algn="just">
              <a:buNone/>
            </a:pPr>
            <a:r>
              <a:rPr lang="en-US" sz="1600" b="1" dirty="0">
                <a:solidFill>
                  <a:srgbClr val="FF0000"/>
                </a:solidFill>
                <a:latin typeface="Gill Sans"/>
                <a:cs typeface="Times New Roman" panose="02020603050405020304" pitchFamily="18" charset="0"/>
              </a:rPr>
              <a:t>OBJECTIVES</a:t>
            </a:r>
            <a:endParaRPr lang="en-US" sz="1600" dirty="0">
              <a:solidFill>
                <a:srgbClr val="FF0000"/>
              </a:solidFill>
              <a:latin typeface="Gill Sans"/>
              <a:cs typeface="Times New Roman" panose="02020603050405020304" pitchFamily="18" charset="0"/>
            </a:endParaRPr>
          </a:p>
          <a:p>
            <a:pPr marL="0" indent="0" algn="just">
              <a:buNone/>
            </a:pPr>
            <a:r>
              <a:rPr lang="en-US" sz="1600" dirty="0">
                <a:latin typeface="Gill Sans"/>
                <a:cs typeface="Times New Roman" panose="02020603050405020304" pitchFamily="18" charset="0"/>
              </a:rPr>
              <a:t>Implementation of the Strategic Research Agenda (SRA)  to enable the geothermal technologies to :</a:t>
            </a:r>
            <a:endParaRPr lang="it-IT" sz="1600" dirty="0">
              <a:latin typeface="Gill Sans"/>
              <a:cs typeface="Times New Roman" panose="02020603050405020304" pitchFamily="18" charset="0"/>
            </a:endParaRPr>
          </a:p>
          <a:p>
            <a:pPr algn="just"/>
            <a:r>
              <a:rPr lang="en-US" sz="1600" dirty="0">
                <a:latin typeface="Gill Sans"/>
                <a:cs typeface="Times New Roman" panose="02020603050405020304" pitchFamily="18" charset="0"/>
              </a:rPr>
              <a:t>unlock new geothermal resources as an affordable, sustainable and secure energy source in large areas of European countries </a:t>
            </a:r>
            <a:endParaRPr lang="it-IT" sz="1600" dirty="0">
              <a:latin typeface="Gill Sans"/>
              <a:cs typeface="Times New Roman" panose="02020603050405020304" pitchFamily="18" charset="0"/>
            </a:endParaRPr>
          </a:p>
          <a:p>
            <a:pPr algn="just"/>
            <a:r>
              <a:rPr lang="en-US" sz="1600" dirty="0">
                <a:latin typeface="Gill Sans"/>
                <a:cs typeface="Times New Roman" panose="02020603050405020304" pitchFamily="18" charset="0"/>
              </a:rPr>
              <a:t>achieve a significant reduction of the development and O&amp;M costs of the geothermal projects by improving the performance of technologies and developing new concepts and processes for energy conversion </a:t>
            </a:r>
            <a:endParaRPr lang="it-IT" sz="1600" dirty="0">
              <a:latin typeface="Gill Sans"/>
              <a:cs typeface="Times New Roman" panose="02020603050405020304" pitchFamily="18" charset="0"/>
            </a:endParaRPr>
          </a:p>
          <a:p>
            <a:pPr algn="just"/>
            <a:r>
              <a:rPr lang="en-US" sz="1600" dirty="0">
                <a:latin typeface="Gill Sans"/>
                <a:cs typeface="Times New Roman" panose="02020603050405020304" pitchFamily="18" charset="0"/>
              </a:rPr>
              <a:t>increase the social acceptance of the geothermal energy, improving the quality of life of the local Community </a:t>
            </a:r>
            <a:endParaRPr lang="it-IT" sz="1600" dirty="0">
              <a:latin typeface="Gill Sans"/>
              <a:cs typeface="Times New Roman" panose="02020603050405020304" pitchFamily="18" charset="0"/>
            </a:endParaRPr>
          </a:p>
          <a:p>
            <a:pPr algn="just"/>
            <a:r>
              <a:rPr lang="en-US" sz="1600" dirty="0">
                <a:latin typeface="Gill Sans"/>
                <a:cs typeface="Times New Roman" panose="02020603050405020304" pitchFamily="18" charset="0"/>
              </a:rPr>
              <a:t>maintain and even strengthen the European leadership in geothermal industry sector continuing to export know-how and technologies worldwide.</a:t>
            </a:r>
            <a:endParaRPr lang="it-IT" sz="1600" dirty="0">
              <a:latin typeface="Gill Sans"/>
              <a:cs typeface="Times New Roman" panose="02020603050405020304" pitchFamily="18" charset="0"/>
            </a:endParaRPr>
          </a:p>
          <a:p>
            <a:pPr algn="just"/>
            <a:endParaRPr lang="it-IT" sz="1600" dirty="0"/>
          </a:p>
        </p:txBody>
      </p:sp>
    </p:spTree>
    <p:extLst>
      <p:ext uri="{BB962C8B-B14F-4D97-AF65-F5344CB8AC3E}">
        <p14:creationId xmlns:p14="http://schemas.microsoft.com/office/powerpoint/2010/main" val="267075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61" y="2206866"/>
            <a:ext cx="7427939" cy="200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096000" y="2281561"/>
            <a:ext cx="2204621" cy="187275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28681" name="Slide Number Placeholder 3"/>
          <p:cNvSpPr txBox="1">
            <a:spLocks noGrp="1"/>
          </p:cNvSpPr>
          <p:nvPr/>
        </p:nvSpPr>
        <p:spPr bwMode="auto">
          <a:xfrm>
            <a:off x="8763000" y="62404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2E72158-FF74-4FBC-BC1A-2EC4F6372EEF}" type="slidenum">
              <a:rPr lang="en-GB" sz="1400">
                <a:latin typeface="Calibri" pitchFamily="34" charset="0"/>
              </a:rPr>
              <a:pPr algn="r" eaLnBrk="1" hangingPunct="1"/>
              <a:t>3</a:t>
            </a:fld>
            <a:endParaRPr lang="en-GB" sz="1400">
              <a:latin typeface="Calibri" pitchFamily="34" charset="0"/>
            </a:endParaRPr>
          </a:p>
        </p:txBody>
      </p:sp>
      <p:sp>
        <p:nvSpPr>
          <p:cNvPr id="5" name="Title 1">
            <a:extLst>
              <a:ext uri="{FF2B5EF4-FFF2-40B4-BE49-F238E27FC236}">
                <a16:creationId xmlns:a16="http://schemas.microsoft.com/office/drawing/2014/main" id="{8E31BFC1-1084-46BA-ACE6-2271B6610744}"/>
              </a:ext>
            </a:extLst>
          </p:cNvPr>
          <p:cNvSpPr>
            <a:spLocks noGrp="1"/>
          </p:cNvSpPr>
          <p:nvPr>
            <p:ph type="title"/>
          </p:nvPr>
        </p:nvSpPr>
        <p:spPr>
          <a:xfrm>
            <a:off x="658960" y="330409"/>
            <a:ext cx="9770780" cy="504843"/>
          </a:xfrm>
        </p:spPr>
        <p:txBody>
          <a:bodyPr/>
          <a:lstStyle/>
          <a:p>
            <a:r>
              <a:rPr lang="en-US" dirty="0"/>
              <a:t>ETIP-DG Strategic Research Agenda</a:t>
            </a:r>
          </a:p>
        </p:txBody>
      </p:sp>
      <p:pic>
        <p:nvPicPr>
          <p:cNvPr id="7" name="Picture 3">
            <a:extLst>
              <a:ext uri="{FF2B5EF4-FFF2-40B4-BE49-F238E27FC236}">
                <a16:creationId xmlns:a16="http://schemas.microsoft.com/office/drawing/2014/main" id="{1EFB2DDB-962D-4D87-8E00-4A004D8C3E70}"/>
              </a:ext>
            </a:extLst>
          </p:cNvPr>
          <p:cNvPicPr>
            <a:picLocks noChangeAspect="1"/>
          </p:cNvPicPr>
          <p:nvPr/>
        </p:nvPicPr>
        <p:blipFill>
          <a:blip r:embed="rId4"/>
          <a:stretch>
            <a:fillRect/>
          </a:stretch>
        </p:blipFill>
        <p:spPr>
          <a:xfrm>
            <a:off x="8763000" y="1218894"/>
            <a:ext cx="3124489" cy="4505196"/>
          </a:xfrm>
          <a:prstGeom prst="rect">
            <a:avLst/>
          </a:prstGeom>
        </p:spPr>
      </p:pic>
    </p:spTree>
    <p:extLst>
      <p:ext uri="{BB962C8B-B14F-4D97-AF65-F5344CB8AC3E}">
        <p14:creationId xmlns:p14="http://schemas.microsoft.com/office/powerpoint/2010/main" val="346879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ETIP_DG Roadmap</a:t>
            </a:r>
          </a:p>
        </p:txBody>
      </p:sp>
      <p:sp>
        <p:nvSpPr>
          <p:cNvPr id="4" name="Content Placeholder 4">
            <a:extLst>
              <a:ext uri="{FF2B5EF4-FFF2-40B4-BE49-F238E27FC236}">
                <a16:creationId xmlns:a16="http://schemas.microsoft.com/office/drawing/2014/main" id="{75E1A3F0-91F2-474E-B097-BF42F0A7DC38}"/>
              </a:ext>
            </a:extLst>
          </p:cNvPr>
          <p:cNvSpPr>
            <a:spLocks noGrp="1"/>
          </p:cNvSpPr>
          <p:nvPr>
            <p:ph idx="1"/>
          </p:nvPr>
        </p:nvSpPr>
        <p:spPr>
          <a:xfrm>
            <a:off x="664108" y="1457457"/>
            <a:ext cx="6567965" cy="3640648"/>
          </a:xfrm>
        </p:spPr>
        <p:txBody>
          <a:bodyPr vert="horz" lIns="91440" tIns="45720" rIns="91440" bIns="45720" rtlCol="0">
            <a:noAutofit/>
          </a:bodyPr>
          <a:lstStyle/>
          <a:p>
            <a:pPr marL="0" indent="0" algn="just">
              <a:buNone/>
            </a:pPr>
            <a:r>
              <a:rPr lang="en-GB" sz="2400" b="1" dirty="0">
                <a:solidFill>
                  <a:srgbClr val="FF0000"/>
                </a:solidFill>
                <a:latin typeface="Gill Sans"/>
                <a:cs typeface="Times New Roman" panose="02020603050405020304" pitchFamily="18" charset="0"/>
              </a:rPr>
              <a:t>MAIN STEPS</a:t>
            </a:r>
          </a:p>
          <a:p>
            <a:r>
              <a:rPr lang="en-GB" sz="2400" dirty="0"/>
              <a:t>Phase 1 (January 2019 - March 2019)</a:t>
            </a:r>
          </a:p>
          <a:p>
            <a:pPr marL="457200" lvl="1" indent="0">
              <a:buNone/>
            </a:pPr>
            <a:r>
              <a:rPr lang="en-GB" sz="2000" dirty="0"/>
              <a:t>Collect data and discuss RD&amp;I priorities for the relevant theme of the WG, taking the SRA as a basis.</a:t>
            </a:r>
          </a:p>
          <a:p>
            <a:r>
              <a:rPr lang="en-GB" sz="2400" dirty="0"/>
              <a:t>Phase 2 (March 2019 - April 2019)</a:t>
            </a:r>
          </a:p>
          <a:p>
            <a:pPr marL="457200" lvl="1" indent="0">
              <a:buNone/>
            </a:pPr>
            <a:r>
              <a:rPr lang="en-GB" sz="2000" dirty="0"/>
              <a:t>SC prepare a list of topics to be included in the Roadmap. Questionnaire</a:t>
            </a:r>
          </a:p>
          <a:p>
            <a:r>
              <a:rPr lang="en-GB" sz="2400" dirty="0">
                <a:solidFill>
                  <a:srgbClr val="FF0000"/>
                </a:solidFill>
              </a:rPr>
              <a:t>Phase 3 (May-June 2019). </a:t>
            </a:r>
          </a:p>
          <a:p>
            <a:pPr marL="457200" lvl="1" indent="0">
              <a:buNone/>
            </a:pPr>
            <a:r>
              <a:rPr lang="en-GB" sz="2000" dirty="0">
                <a:solidFill>
                  <a:srgbClr val="FF0000"/>
                </a:solidFill>
              </a:rPr>
              <a:t>Validation of the Roadmap during an open consultation process and publication.	</a:t>
            </a:r>
            <a:endParaRPr lang="fr-BE" sz="2000" dirty="0">
              <a:solidFill>
                <a:srgbClr val="FF0000"/>
              </a:solidFill>
            </a:endParaRPr>
          </a:p>
          <a:p>
            <a:pPr marL="0" indent="0" algn="just">
              <a:buNone/>
            </a:pPr>
            <a:endParaRPr lang="en-GB" sz="1800" b="1" dirty="0">
              <a:solidFill>
                <a:srgbClr val="FF0000"/>
              </a:solidFill>
              <a:latin typeface="Gill Sans"/>
              <a:cs typeface="Times New Roman" panose="02020603050405020304" pitchFamily="18" charset="0"/>
            </a:endParaRPr>
          </a:p>
        </p:txBody>
      </p:sp>
      <p:pic>
        <p:nvPicPr>
          <p:cNvPr id="5" name="Content Placeholder 3" descr="A screenshot of a cell phone&#10;&#10;Description generated with very high confidence"/>
          <p:cNvPicPr>
            <a:picLocks/>
          </p:cNvPicPr>
          <p:nvPr/>
        </p:nvPicPr>
        <p:blipFill rotWithShape="1">
          <a:blip r:embed="rId2">
            <a:extLst>
              <a:ext uri="{28A0092B-C50C-407E-A947-70E740481C1C}">
                <a14:useLocalDpi xmlns:a14="http://schemas.microsoft.com/office/drawing/2010/main" val="0"/>
              </a:ext>
            </a:extLst>
          </a:blip>
          <a:srcRect l="61898" t="55748" b="-1"/>
          <a:stretch/>
        </p:blipFill>
        <p:spPr>
          <a:xfrm>
            <a:off x="8128442" y="3650348"/>
            <a:ext cx="3114541" cy="1955774"/>
          </a:xfrm>
          <a:prstGeom prst="rect">
            <a:avLst/>
          </a:prstGeom>
        </p:spPr>
      </p:pic>
      <p:pic>
        <p:nvPicPr>
          <p:cNvPr id="6" name="Content Placeholder 3" descr="A screenshot of a cell phone&#10;&#10;Description generated with very high confidence"/>
          <p:cNvPicPr>
            <a:picLocks/>
          </p:cNvPicPr>
          <p:nvPr/>
        </p:nvPicPr>
        <p:blipFill rotWithShape="1">
          <a:blip r:embed="rId2">
            <a:extLst>
              <a:ext uri="{28A0092B-C50C-407E-A947-70E740481C1C}">
                <a14:useLocalDpi xmlns:a14="http://schemas.microsoft.com/office/drawing/2010/main" val="0"/>
              </a:ext>
            </a:extLst>
          </a:blip>
          <a:srcRect t="55748" r="39967" b="-1"/>
          <a:stretch/>
        </p:blipFill>
        <p:spPr>
          <a:xfrm>
            <a:off x="7232073" y="1457457"/>
            <a:ext cx="4907278" cy="1955774"/>
          </a:xfrm>
          <a:prstGeom prst="rect">
            <a:avLst/>
          </a:prstGeom>
        </p:spPr>
      </p:pic>
      <p:sp>
        <p:nvSpPr>
          <p:cNvPr id="3" name="Rettangolo 2">
            <a:extLst>
              <a:ext uri="{FF2B5EF4-FFF2-40B4-BE49-F238E27FC236}">
                <a16:creationId xmlns:a16="http://schemas.microsoft.com/office/drawing/2014/main" id="{5F8FD88C-08CC-4712-9510-410A115632A7}"/>
              </a:ext>
            </a:extLst>
          </p:cNvPr>
          <p:cNvSpPr/>
          <p:nvPr/>
        </p:nvSpPr>
        <p:spPr>
          <a:xfrm>
            <a:off x="8526338" y="1125377"/>
            <a:ext cx="2435603" cy="369332"/>
          </a:xfrm>
          <a:prstGeom prst="rect">
            <a:avLst/>
          </a:prstGeom>
        </p:spPr>
        <p:txBody>
          <a:bodyPr wrap="none">
            <a:spAutoFit/>
          </a:bodyPr>
          <a:lstStyle/>
          <a:p>
            <a:r>
              <a:rPr lang="en-GB" b="1" dirty="0">
                <a:solidFill>
                  <a:schemeClr val="accent2"/>
                </a:solidFill>
              </a:rPr>
              <a:t>WORKING GROUP </a:t>
            </a:r>
            <a:endParaRPr lang="it-IT" dirty="0"/>
          </a:p>
        </p:txBody>
      </p:sp>
    </p:spTree>
    <p:extLst>
      <p:ext uri="{BB962C8B-B14F-4D97-AF65-F5344CB8AC3E}">
        <p14:creationId xmlns:p14="http://schemas.microsoft.com/office/powerpoint/2010/main" val="160144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F2C2-B319-4094-AF97-C146BD1D2373}"/>
              </a:ext>
            </a:extLst>
          </p:cNvPr>
          <p:cNvSpPr>
            <a:spLocks noGrp="1"/>
          </p:cNvSpPr>
          <p:nvPr>
            <p:ph type="title"/>
          </p:nvPr>
        </p:nvSpPr>
        <p:spPr>
          <a:xfrm>
            <a:off x="664107" y="409691"/>
            <a:ext cx="11152071" cy="504843"/>
          </a:xfrm>
        </p:spPr>
        <p:txBody>
          <a:bodyPr/>
          <a:lstStyle/>
          <a:p>
            <a:r>
              <a:rPr lang="en-GB" dirty="0"/>
              <a:t>Communication</a:t>
            </a:r>
          </a:p>
        </p:txBody>
      </p:sp>
      <p:sp>
        <p:nvSpPr>
          <p:cNvPr id="6" name="Content Placeholder 5">
            <a:extLst>
              <a:ext uri="{FF2B5EF4-FFF2-40B4-BE49-F238E27FC236}">
                <a16:creationId xmlns:a16="http://schemas.microsoft.com/office/drawing/2014/main" id="{BEA13A0A-A0FA-4806-94B1-6F5E9FDB3D3C}"/>
              </a:ext>
            </a:extLst>
          </p:cNvPr>
          <p:cNvSpPr>
            <a:spLocks noGrp="1"/>
          </p:cNvSpPr>
          <p:nvPr>
            <p:ph idx="1"/>
          </p:nvPr>
        </p:nvSpPr>
        <p:spPr>
          <a:xfrm>
            <a:off x="488273" y="1310043"/>
            <a:ext cx="11327906" cy="3947757"/>
          </a:xfrm>
        </p:spPr>
        <p:txBody>
          <a:bodyPr>
            <a:normAutofit/>
          </a:bodyPr>
          <a:lstStyle/>
          <a:p>
            <a:pPr marL="0" indent="0">
              <a:buNone/>
            </a:pPr>
            <a:r>
              <a:rPr lang="en-GB" sz="2000" dirty="0"/>
              <a:t>Events:</a:t>
            </a:r>
          </a:p>
          <a:p>
            <a:pPr>
              <a:lnSpc>
                <a:spcPct val="100000"/>
              </a:lnSpc>
            </a:pPr>
            <a:r>
              <a:rPr lang="en-US" sz="2000" dirty="0"/>
              <a:t>Workshop on SET-Plan Operation: Implementation Plans &amp; Working Groups, in  Bucharest, 11th of June 2019</a:t>
            </a:r>
            <a:endParaRPr lang="en-GB" sz="2000" dirty="0"/>
          </a:p>
          <a:p>
            <a:r>
              <a:rPr lang="en-GB" sz="2000" b="1" u="sng" dirty="0">
                <a:solidFill>
                  <a:srgbClr val="FF0000"/>
                </a:solidFill>
              </a:rPr>
              <a:t>ETIP_DG Annual assembly 2019 : from 16h30 </a:t>
            </a:r>
            <a:r>
              <a:rPr lang="en-GB" sz="2000" b="1" u="sng">
                <a:solidFill>
                  <a:srgbClr val="FF0000"/>
                </a:solidFill>
              </a:rPr>
              <a:t>to 18h00 </a:t>
            </a:r>
            <a:r>
              <a:rPr lang="en-GB" sz="2000" b="1" u="sng" dirty="0">
                <a:solidFill>
                  <a:srgbClr val="FF0000"/>
                </a:solidFill>
              </a:rPr>
              <a:t>on 13/06 in The Hague (after EGC2019)</a:t>
            </a:r>
          </a:p>
          <a:p>
            <a:r>
              <a:rPr lang="en-GB" sz="2000" dirty="0"/>
              <a:t>Risk Workshop in </a:t>
            </a:r>
            <a:r>
              <a:rPr lang="en-GB" sz="2000" dirty="0" err="1"/>
              <a:t>Postdam</a:t>
            </a:r>
            <a:r>
              <a:rPr lang="en-GB" sz="2000" dirty="0"/>
              <a:t> (Germany): 28/05</a:t>
            </a:r>
          </a:p>
          <a:p>
            <a:r>
              <a:rPr lang="en-GB" sz="2000" dirty="0"/>
              <a:t>EUSEW 2019 in Brussels:</a:t>
            </a:r>
          </a:p>
          <a:p>
            <a:r>
              <a:rPr lang="en-GB" sz="2000" dirty="0"/>
              <a:t>Policy session: 18/06, 14h00-15h30</a:t>
            </a:r>
          </a:p>
          <a:p>
            <a:r>
              <a:rPr lang="en-GB" sz="2000" dirty="0"/>
              <a:t>Workshops with Regions: 19/06, 9h-13h</a:t>
            </a:r>
          </a:p>
        </p:txBody>
      </p:sp>
    </p:spTree>
    <p:extLst>
      <p:ext uri="{BB962C8B-B14F-4D97-AF65-F5344CB8AC3E}">
        <p14:creationId xmlns:p14="http://schemas.microsoft.com/office/powerpoint/2010/main" val="262253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2024109" y="5891824"/>
            <a:ext cx="7351940"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10" name="Picture 9">
            <a:extLst>
              <a:ext uri="{FF2B5EF4-FFF2-40B4-BE49-F238E27FC236}">
                <a16:creationId xmlns:a16="http://schemas.microsoft.com/office/drawing/2014/main" id="{62A96DA9-1AD5-4186-BD50-D59C813092AA}"/>
              </a:ext>
            </a:extLst>
          </p:cNvPr>
          <p:cNvPicPr>
            <a:picLocks noChangeAspect="1"/>
          </p:cNvPicPr>
          <p:nvPr/>
        </p:nvPicPr>
        <p:blipFill>
          <a:blip r:embed="rId3"/>
          <a:stretch>
            <a:fillRect/>
          </a:stretch>
        </p:blipFill>
        <p:spPr>
          <a:xfrm>
            <a:off x="1088477" y="6013226"/>
            <a:ext cx="811343" cy="542248"/>
          </a:xfrm>
          <a:prstGeom prst="rect">
            <a:avLst/>
          </a:prstGeom>
        </p:spPr>
      </p:pic>
    </p:spTree>
    <p:extLst>
      <p:ext uri="{BB962C8B-B14F-4D97-AF65-F5344CB8AC3E}">
        <p14:creationId xmlns:p14="http://schemas.microsoft.com/office/powerpoint/2010/main" val="191397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F2C2-B319-4094-AF97-C146BD1D2373}"/>
              </a:ext>
            </a:extLst>
          </p:cNvPr>
          <p:cNvSpPr>
            <a:spLocks noGrp="1"/>
          </p:cNvSpPr>
          <p:nvPr>
            <p:ph type="title"/>
          </p:nvPr>
        </p:nvSpPr>
        <p:spPr>
          <a:xfrm>
            <a:off x="664108" y="427446"/>
            <a:ext cx="9765632" cy="504843"/>
          </a:xfrm>
        </p:spPr>
        <p:txBody>
          <a:bodyPr/>
          <a:lstStyle/>
          <a:p>
            <a:r>
              <a:rPr lang="en-GB" dirty="0"/>
              <a:t>Research strategy</a:t>
            </a:r>
          </a:p>
        </p:txBody>
      </p:sp>
      <p:sp>
        <p:nvSpPr>
          <p:cNvPr id="3" name="Content Placeholder 2">
            <a:extLst>
              <a:ext uri="{FF2B5EF4-FFF2-40B4-BE49-F238E27FC236}">
                <a16:creationId xmlns:a16="http://schemas.microsoft.com/office/drawing/2014/main" id="{6A43D853-43BC-48A4-B0CF-5F981AB88A54}"/>
              </a:ext>
            </a:extLst>
          </p:cNvPr>
          <p:cNvSpPr>
            <a:spLocks noGrp="1"/>
          </p:cNvSpPr>
          <p:nvPr>
            <p:ph idx="1"/>
          </p:nvPr>
        </p:nvSpPr>
        <p:spPr>
          <a:xfrm>
            <a:off x="927768" y="1310042"/>
            <a:ext cx="10417894" cy="4263443"/>
          </a:xfrm>
        </p:spPr>
        <p:txBody>
          <a:bodyPr>
            <a:normAutofit/>
          </a:bodyPr>
          <a:lstStyle/>
          <a:p>
            <a:pPr marL="0" indent="0">
              <a:buNone/>
            </a:pPr>
            <a:endParaRPr lang="en-GB" dirty="0"/>
          </a:p>
          <a:p>
            <a:pPr marL="0" indent="0">
              <a:buNone/>
            </a:pPr>
            <a:r>
              <a:rPr lang="en-GB" dirty="0"/>
              <a:t>Data sharing platform &gt; now called </a:t>
            </a:r>
            <a:r>
              <a:rPr lang="en-GB" b="1" dirty="0"/>
              <a:t>EGRISE</a:t>
            </a:r>
          </a:p>
          <a:p>
            <a:pPr marL="0" indent="0">
              <a:buNone/>
            </a:pPr>
            <a:r>
              <a:rPr lang="en-GB" dirty="0"/>
              <a:t>European Geothermal Research &amp; Innovation Search Engine</a:t>
            </a:r>
          </a:p>
          <a:p>
            <a:pPr marL="0" indent="0">
              <a:buNone/>
            </a:pPr>
            <a:endParaRPr lang="en-GB" dirty="0"/>
          </a:p>
          <a:p>
            <a:pPr marL="0" indent="0">
              <a:buNone/>
            </a:pPr>
            <a:r>
              <a:rPr lang="en-GB" dirty="0"/>
              <a:t>Vision of Deep Geothermal RD&amp;I – December 2017</a:t>
            </a:r>
          </a:p>
          <a:p>
            <a:pPr marL="0" indent="0">
              <a:buNone/>
            </a:pPr>
            <a:r>
              <a:rPr lang="en-GB" dirty="0"/>
              <a:t>Strategic Research Agenda of Deep Geothermal RD&amp;I (February 2019) </a:t>
            </a:r>
          </a:p>
          <a:p>
            <a:pPr marL="0" indent="0">
              <a:buNone/>
            </a:pPr>
            <a:r>
              <a:rPr lang="en-GB" dirty="0"/>
              <a:t>Roadmap of Deep Geothermal RD&amp;I (June 2019) </a:t>
            </a:r>
          </a:p>
          <a:p>
            <a:endParaRPr lang="en-GB" dirty="0"/>
          </a:p>
          <a:p>
            <a:endParaRPr lang="en-GB" dirty="0"/>
          </a:p>
        </p:txBody>
      </p:sp>
    </p:spTree>
    <p:extLst>
      <p:ext uri="{BB962C8B-B14F-4D97-AF65-F5344CB8AC3E}">
        <p14:creationId xmlns:p14="http://schemas.microsoft.com/office/powerpoint/2010/main" val="368188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F2C2-B319-4094-AF97-C146BD1D2373}"/>
              </a:ext>
            </a:extLst>
          </p:cNvPr>
          <p:cNvSpPr>
            <a:spLocks noGrp="1"/>
          </p:cNvSpPr>
          <p:nvPr>
            <p:ph type="title"/>
          </p:nvPr>
        </p:nvSpPr>
        <p:spPr/>
        <p:txBody>
          <a:bodyPr/>
          <a:lstStyle/>
          <a:p>
            <a:r>
              <a:rPr lang="en-GB" dirty="0"/>
              <a:t>RD&amp;I framework</a:t>
            </a:r>
          </a:p>
        </p:txBody>
      </p:sp>
      <p:sp>
        <p:nvSpPr>
          <p:cNvPr id="3" name="Content Placeholder 2">
            <a:extLst>
              <a:ext uri="{FF2B5EF4-FFF2-40B4-BE49-F238E27FC236}">
                <a16:creationId xmlns:a16="http://schemas.microsoft.com/office/drawing/2014/main" id="{6A43D853-43BC-48A4-B0CF-5F981AB88A54}"/>
              </a:ext>
            </a:extLst>
          </p:cNvPr>
          <p:cNvSpPr>
            <a:spLocks noGrp="1"/>
          </p:cNvSpPr>
          <p:nvPr>
            <p:ph idx="1"/>
          </p:nvPr>
        </p:nvSpPr>
        <p:spPr>
          <a:xfrm>
            <a:off x="927767" y="1310042"/>
            <a:ext cx="10710857" cy="4263443"/>
          </a:xfrm>
        </p:spPr>
        <p:txBody>
          <a:bodyPr>
            <a:normAutofit/>
          </a:bodyPr>
          <a:lstStyle/>
          <a:p>
            <a:pPr marL="0" indent="0">
              <a:buNone/>
            </a:pPr>
            <a:r>
              <a:rPr lang="en-GB" dirty="0"/>
              <a:t>Position papers, recommendations and strategy papers (ongoing) </a:t>
            </a:r>
          </a:p>
          <a:p>
            <a:pPr marL="0" indent="0">
              <a:buNone/>
            </a:pPr>
            <a:r>
              <a:rPr lang="en-GB" dirty="0"/>
              <a:t>- Coal regions in Transition &gt; new Energy Transition Fund</a:t>
            </a:r>
          </a:p>
          <a:p>
            <a:pPr marL="0" indent="0">
              <a:buNone/>
            </a:pPr>
            <a:r>
              <a:rPr lang="en-GB" dirty="0"/>
              <a:t>- Inputs to the NECPS 2020-2030 (National Energy &amp; Climate Plan)</a:t>
            </a:r>
          </a:p>
          <a:p>
            <a:pPr marL="0" indent="0">
              <a:buNone/>
            </a:pPr>
            <a:endParaRPr lang="en-GB" dirty="0"/>
          </a:p>
          <a:p>
            <a:pPr marL="0" indent="0">
              <a:buNone/>
            </a:pPr>
            <a:r>
              <a:rPr lang="en-GB" dirty="0"/>
              <a:t>Factsheets to present financial instruments for deep geothermal demonstration projects (May 2019)</a:t>
            </a:r>
          </a:p>
          <a:p>
            <a:pPr marL="0" indent="0">
              <a:buNone/>
            </a:pPr>
            <a:endParaRPr lang="en-GB" dirty="0"/>
          </a:p>
          <a:p>
            <a:pPr marL="0" indent="0">
              <a:buNone/>
            </a:pPr>
            <a:r>
              <a:rPr lang="en-GB" dirty="0"/>
              <a:t>Report on competitiveness of the geothermal industry (June 2019)</a:t>
            </a:r>
          </a:p>
          <a:p>
            <a:endParaRPr lang="en-GB" dirty="0"/>
          </a:p>
        </p:txBody>
      </p:sp>
    </p:spTree>
    <p:extLst>
      <p:ext uri="{BB962C8B-B14F-4D97-AF65-F5344CB8AC3E}">
        <p14:creationId xmlns:p14="http://schemas.microsoft.com/office/powerpoint/2010/main" val="2566617982"/>
      </p:ext>
    </p:extLst>
  </p:cSld>
  <p:clrMapOvr>
    <a:masterClrMapping/>
  </p:clrMapOvr>
</p:sld>
</file>

<file path=ppt/theme/theme1.xml><?xml version="1.0" encoding="utf-8"?>
<a:theme xmlns:a="http://schemas.openxmlformats.org/drawingml/2006/main" name="Office Them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487</Words>
  <Application>Microsoft Office PowerPoint</Application>
  <PresentationFormat>Widescreen</PresentationFormat>
  <Paragraphs>48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vt:lpstr>
      <vt:lpstr>Gill Sans MT</vt:lpstr>
      <vt:lpstr>Office Theme</vt:lpstr>
      <vt:lpstr>Brief introduction to the activities of the ETIP-DG  Fausto Batini – President ETIP-DG</vt:lpstr>
      <vt:lpstr>ETIP-Deep Geothermal</vt:lpstr>
      <vt:lpstr>ETIP-DG Strategic Research Agenda</vt:lpstr>
      <vt:lpstr>ETIP_DG Roadmap</vt:lpstr>
      <vt:lpstr>Communication</vt:lpstr>
      <vt:lpstr>PowerPoint Presentation</vt:lpstr>
      <vt:lpstr>Research strategy</vt:lpstr>
      <vt:lpstr>RD&amp;I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Pinzuti</dc:creator>
  <cp:lastModifiedBy>Philippe Dumas</cp:lastModifiedBy>
  <cp:revision>109</cp:revision>
  <dcterms:created xsi:type="dcterms:W3CDTF">2017-11-08T09:52:04Z</dcterms:created>
  <dcterms:modified xsi:type="dcterms:W3CDTF">2019-05-24T14:56:09Z</dcterms:modified>
</cp:coreProperties>
</file>