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6" r:id="rId2"/>
    <p:sldId id="267" r:id="rId3"/>
    <p:sldId id="268" r:id="rId4"/>
    <p:sldId id="278" r:id="rId5"/>
    <p:sldId id="269" r:id="rId6"/>
    <p:sldId id="270" r:id="rId7"/>
    <p:sldId id="271" r:id="rId8"/>
    <p:sldId id="272" r:id="rId9"/>
    <p:sldId id="273" r:id="rId10"/>
    <p:sldId id="274" r:id="rId11"/>
    <p:sldId id="276" r:id="rId12"/>
    <p:sldId id="277"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7C80"/>
    <a:srgbClr val="E740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2"/>
  </p:normalViewPr>
  <p:slideViewPr>
    <p:cSldViewPr snapToGrid="0" snapToObjects="1">
      <p:cViewPr varScale="1">
        <p:scale>
          <a:sx n="115" d="100"/>
          <a:sy n="115" d="100"/>
        </p:scale>
        <p:origin x="634"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1C32B-F3CE-854A-8CC8-6A6D72D5F45F}"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F424C-6748-964D-8310-3C529607A5A3}" type="slidenum">
              <a:rPr lang="en-US" smtClean="0"/>
              <a:t>‹#›</a:t>
            </a:fld>
            <a:endParaRPr lang="en-US"/>
          </a:p>
        </p:txBody>
      </p:sp>
    </p:spTree>
    <p:extLst>
      <p:ext uri="{BB962C8B-B14F-4D97-AF65-F5344CB8AC3E}">
        <p14:creationId xmlns:p14="http://schemas.microsoft.com/office/powerpoint/2010/main" val="819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p:cNvPicPr/>
          <p:nvPr userDrawn="1"/>
        </p:nvPicPr>
        <p:blipFill rotWithShape="1">
          <a:blip r:embed="rId2">
            <a:extLst>
              <a:ext uri="{28A0092B-C50C-407E-A947-70E740481C1C}">
                <a14:useLocalDpi xmlns:a14="http://schemas.microsoft.com/office/drawing/2010/main" val="0"/>
              </a:ext>
            </a:extLst>
          </a:blip>
          <a:srcRect l="-264" t="48705" r="89228" b="6419"/>
          <a:stretch/>
        </p:blipFill>
        <p:spPr bwMode="auto">
          <a:xfrm>
            <a:off x="4942704" y="0"/>
            <a:ext cx="7249298" cy="6858000"/>
          </a:xfrm>
          <a:prstGeom prst="rect">
            <a:avLst/>
          </a:prstGeom>
          <a:noFill/>
          <a:ln>
            <a:noFill/>
          </a:ln>
          <a:extLst>
            <a:ext uri="{53640926-AAD7-44D8-BBD7-CCE9431645EC}">
              <a14:shadowObscured xmlns:a14="http://schemas.microsoft.com/office/drawing/2010/main"/>
            </a:ext>
          </a:extLst>
        </p:spPr>
      </p:pic>
      <p:pic>
        <p:nvPicPr>
          <p:cNvPr id="11" name="Picture 10"/>
          <p:cNvPicPr/>
          <p:nvPr userDrawn="1"/>
        </p:nvPicPr>
        <p:blipFill rotWithShape="1">
          <a:blip r:embed="rId3">
            <a:extLst>
              <a:ext uri="{28A0092B-C50C-407E-A947-70E740481C1C}">
                <a14:useLocalDpi xmlns:a14="http://schemas.microsoft.com/office/drawing/2010/main" val="0"/>
              </a:ext>
            </a:extLst>
          </a:blip>
          <a:srcRect t="15359"/>
          <a:stretch/>
        </p:blipFill>
        <p:spPr bwMode="auto">
          <a:xfrm>
            <a:off x="3282462" y="1702520"/>
            <a:ext cx="8909538" cy="3845550"/>
          </a:xfrm>
          <a:prstGeom prst="rect">
            <a:avLst/>
          </a:prstGeom>
          <a:noFill/>
          <a:ln>
            <a:noFill/>
          </a:ln>
        </p:spPr>
      </p:pic>
      <p:sp>
        <p:nvSpPr>
          <p:cNvPr id="2" name="Title 1"/>
          <p:cNvSpPr>
            <a:spLocks noGrp="1"/>
          </p:cNvSpPr>
          <p:nvPr>
            <p:ph type="ctrTitle"/>
          </p:nvPr>
        </p:nvSpPr>
        <p:spPr>
          <a:xfrm>
            <a:off x="4592461" y="1934817"/>
            <a:ext cx="6434667" cy="1690478"/>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4592460" y="3625296"/>
            <a:ext cx="6434668" cy="68473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664108" y="338669"/>
            <a:ext cx="9765632" cy="504843"/>
          </a:xfrm>
          <a:prstGeom prst="rect">
            <a:avLst/>
          </a:prstGeom>
        </p:spPr>
        <p:txBody>
          <a:bodyPr vert="horz" lIns="91440" tIns="45720" rIns="91440" bIns="45720" rtlCol="0" anchor="ctr">
            <a:noAutofit/>
          </a:bodyPr>
          <a:lstStyle/>
          <a:p>
            <a:r>
              <a:rPr lang="en-US" dirty="0"/>
              <a:t>Click to edit Master title style</a:t>
            </a:r>
          </a:p>
        </p:txBody>
      </p:sp>
      <p:sp>
        <p:nvSpPr>
          <p:cNvPr id="19" name="Text Placeholder 2"/>
          <p:cNvSpPr>
            <a:spLocks noGrp="1"/>
          </p:cNvSpPr>
          <p:nvPr>
            <p:ph idx="1"/>
          </p:nvPr>
        </p:nvSpPr>
        <p:spPr>
          <a:xfrm>
            <a:off x="927768" y="1310043"/>
            <a:ext cx="9765632" cy="30802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0" name="Picture 9"/>
          <p:cNvPicPr/>
          <p:nvPr userDrawn="1"/>
        </p:nvPicPr>
        <p:blipFill rotWithShape="1">
          <a:blip r:embed="rId2">
            <a:extLst>
              <a:ext uri="{28A0092B-C50C-407E-A947-70E740481C1C}">
                <a14:useLocalDpi xmlns:a14="http://schemas.microsoft.com/office/drawing/2010/main" val="0"/>
              </a:ext>
            </a:extLst>
          </a:blip>
          <a:srcRect l="8877" t="43274" r="50074" b="43565"/>
          <a:stretch/>
        </p:blipFill>
        <p:spPr bwMode="auto">
          <a:xfrm>
            <a:off x="0" y="1556084"/>
            <a:ext cx="12192000" cy="3894185"/>
          </a:xfrm>
          <a:prstGeom prst="rect">
            <a:avLst/>
          </a:prstGeom>
          <a:noFill/>
          <a:ln>
            <a:noFill/>
          </a:ln>
          <a:extLst>
            <a:ext uri="{53640926-AAD7-44D8-BBD7-CCE9431645EC}">
              <a14:shadowObscured xmlns:a14="http://schemas.microsoft.com/office/drawing/2010/main"/>
            </a:ext>
          </a:extLst>
        </p:spPr>
      </p:pic>
      <p:pic>
        <p:nvPicPr>
          <p:cNvPr id="8" name="Picture 7"/>
          <p:cNvPicPr/>
          <p:nvPr userDrawn="1"/>
        </p:nvPicPr>
        <p:blipFill rotWithShape="1">
          <a:blip r:embed="rId3">
            <a:extLst>
              <a:ext uri="{28A0092B-C50C-407E-A947-70E740481C1C}">
                <a14:useLocalDpi xmlns:a14="http://schemas.microsoft.com/office/drawing/2010/main" val="0"/>
              </a:ext>
            </a:extLst>
          </a:blip>
          <a:srcRect t="15359" b="25014"/>
          <a:stretch/>
        </p:blipFill>
        <p:spPr bwMode="auto">
          <a:xfrm>
            <a:off x="3282462" y="2135657"/>
            <a:ext cx="8909538" cy="2709059"/>
          </a:xfrm>
          <a:prstGeom prst="rect">
            <a:avLst/>
          </a:prstGeom>
          <a:noFill/>
          <a:ln>
            <a:noFill/>
          </a:ln>
        </p:spPr>
      </p:pic>
      <p:sp>
        <p:nvSpPr>
          <p:cNvPr id="9" name="Title 1"/>
          <p:cNvSpPr txBox="1">
            <a:spLocks/>
          </p:cNvSpPr>
          <p:nvPr userDrawn="1"/>
        </p:nvSpPr>
        <p:spPr>
          <a:xfrm>
            <a:off x="3801978" y="2266154"/>
            <a:ext cx="6434667" cy="16904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a:solidFill>
                  <a:srgbClr val="E7403A"/>
                </a:solidFill>
                <a:latin typeface="Gill Sans" charset="0"/>
                <a:ea typeface="Gill Sans" charset="0"/>
                <a:cs typeface="Gill Sans" charset="0"/>
              </a:defRPr>
            </a:lvl1pPr>
          </a:lstStyle>
          <a:p>
            <a:r>
              <a:rPr lang="en-US" dirty="0"/>
              <a:t>Click to edit Master title style</a:t>
            </a:r>
          </a:p>
        </p:txBody>
      </p:sp>
      <p:sp>
        <p:nvSpPr>
          <p:cNvPr id="3" name="Text Placeholder 2"/>
          <p:cNvSpPr>
            <a:spLocks noGrp="1"/>
          </p:cNvSpPr>
          <p:nvPr>
            <p:ph type="body" idx="1"/>
          </p:nvPr>
        </p:nvSpPr>
        <p:spPr>
          <a:xfrm>
            <a:off x="3801978" y="4087129"/>
            <a:ext cx="7545471" cy="43171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61634" y="1478046"/>
            <a:ext cx="4431632" cy="31955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5634" y="1478046"/>
            <a:ext cx="4431632" cy="3195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0350" y="1477963"/>
            <a:ext cx="4441491" cy="594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80350" y="2301875"/>
            <a:ext cx="4441491" cy="26604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803185" y="1477963"/>
            <a:ext cx="4463364" cy="594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03185" y="2301875"/>
            <a:ext cx="4463364" cy="2660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656835" y="325727"/>
            <a:ext cx="9765632" cy="504843"/>
          </a:xfrm>
        </p:spPr>
        <p:txBody>
          <a:bodyPr/>
          <a:lstStyle/>
          <a:p>
            <a:r>
              <a:rPr lang="en-US" dirty="0"/>
              <a:t>Click to edit Master title style</a:t>
            </a:r>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76670"/>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88168" y="1376670"/>
            <a:ext cx="312821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1588168" y="376527"/>
            <a:ext cx="9765632" cy="504843"/>
          </a:xfrm>
        </p:spPr>
        <p:txBody>
          <a:bodyPr/>
          <a:lstStyle/>
          <a:p>
            <a:r>
              <a:rPr lang="en-US"/>
              <a:t>Click to edit Master title style</a:t>
            </a:r>
          </a:p>
        </p:txBody>
      </p:sp>
    </p:spTree>
    <p:extLst>
      <p:ext uri="{BB962C8B-B14F-4D97-AF65-F5344CB8AC3E}">
        <p14:creationId xmlns:p14="http://schemas.microsoft.com/office/powerpoint/2010/main" val="1152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70358" y="1376670"/>
            <a:ext cx="588503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615282" y="1376670"/>
            <a:ext cx="31331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1588168" y="376527"/>
            <a:ext cx="9765632" cy="504843"/>
          </a:xfrm>
        </p:spPr>
        <p:txBody>
          <a:bodyPr/>
          <a:lstStyle/>
          <a:p>
            <a:r>
              <a:rPr lang="en-US"/>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C8A7D8-5828-C14B-A6C6-FAD44E840F14}" type="datetimeFigureOut">
              <a:rPr lang="en-US" smtClean="0"/>
              <a:t>5/23/2019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37BD6B-831E-6F40-B662-AC6F1BFD994D}"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Content Placeholder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64109" y="1049867"/>
            <a:ext cx="11812025" cy="4859868"/>
          </a:xfrm>
          <a:prstGeom prst="rect">
            <a:avLst/>
          </a:prstGeom>
        </p:spPr>
      </p:pic>
      <p:sp>
        <p:nvSpPr>
          <p:cNvPr id="2" name="Title Placeholder 1"/>
          <p:cNvSpPr>
            <a:spLocks noGrp="1"/>
          </p:cNvSpPr>
          <p:nvPr>
            <p:ph type="title"/>
          </p:nvPr>
        </p:nvSpPr>
        <p:spPr>
          <a:xfrm>
            <a:off x="664108" y="338669"/>
            <a:ext cx="9765632" cy="50484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927768" y="1310043"/>
            <a:ext cx="9765632" cy="30802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64108" y="5909735"/>
            <a:ext cx="11692545" cy="711198"/>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9" r:id="rId9"/>
  </p:sldLayoutIdLst>
  <p:txStyles>
    <p:titleStyle>
      <a:lvl1pPr algn="l" defTabSz="914400" rtl="0" eaLnBrk="1" latinLnBrk="0" hangingPunct="1">
        <a:lnSpc>
          <a:spcPct val="90000"/>
        </a:lnSpc>
        <a:spcBef>
          <a:spcPct val="0"/>
        </a:spcBef>
        <a:buNone/>
        <a:defRPr sz="2800" b="1" i="0" kern="1200">
          <a:solidFill>
            <a:srgbClr val="E7403A"/>
          </a:solidFill>
          <a:latin typeface="Gill Sans" charset="0"/>
          <a:ea typeface="Gill Sans" charset="0"/>
          <a:cs typeface="Gill Sans"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rgbClr val="8D7C80"/>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b="0" i="0" kern="1200">
          <a:solidFill>
            <a:srgbClr val="8D7C80"/>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b="0" i="0" kern="1200">
          <a:solidFill>
            <a:srgbClr val="8D7C80"/>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b="0" i="0" kern="1200">
          <a:solidFill>
            <a:srgbClr val="8D7C80"/>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b="0" i="0" kern="1200">
          <a:solidFill>
            <a:srgbClr val="8D7C80"/>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62A37D-E9DF-4BDB-9CC9-BC2FF3206182}"/>
              </a:ext>
            </a:extLst>
          </p:cNvPr>
          <p:cNvSpPr>
            <a:spLocks noGrp="1"/>
          </p:cNvSpPr>
          <p:nvPr>
            <p:ph type="ctrTitle"/>
          </p:nvPr>
        </p:nvSpPr>
        <p:spPr/>
        <p:txBody>
          <a:bodyPr>
            <a:normAutofit fontScale="90000"/>
          </a:bodyPr>
          <a:lstStyle/>
          <a:p>
            <a:r>
              <a:rPr lang="en-US" dirty="0"/>
              <a:t>Chapter </a:t>
            </a:r>
            <a:r>
              <a:rPr lang="nl-BE" dirty="0"/>
              <a:t>RESOURCE ACCESS AND DEVELOPMENT</a:t>
            </a:r>
            <a:endParaRPr lang="en-BE" dirty="0"/>
          </a:p>
        </p:txBody>
      </p:sp>
      <p:sp>
        <p:nvSpPr>
          <p:cNvPr id="5" name="Subtitle 4">
            <a:extLst>
              <a:ext uri="{FF2B5EF4-FFF2-40B4-BE49-F238E27FC236}">
                <a16:creationId xmlns:a16="http://schemas.microsoft.com/office/drawing/2014/main" id="{38E66464-8727-45A1-9435-30BEABEE702A}"/>
              </a:ext>
            </a:extLst>
          </p:cNvPr>
          <p:cNvSpPr>
            <a:spLocks noGrp="1"/>
          </p:cNvSpPr>
          <p:nvPr>
            <p:ph type="subTitle" idx="1"/>
          </p:nvPr>
        </p:nvSpPr>
        <p:spPr/>
        <p:txBody>
          <a:bodyPr/>
          <a:lstStyle/>
          <a:p>
            <a:r>
              <a:rPr lang="en-US" dirty="0"/>
              <a:t>Webinar consultation 24/05/2019</a:t>
            </a:r>
            <a:endParaRPr lang="en-BE" dirty="0"/>
          </a:p>
        </p:txBody>
      </p:sp>
    </p:spTree>
    <p:extLst>
      <p:ext uri="{BB962C8B-B14F-4D97-AF65-F5344CB8AC3E}">
        <p14:creationId xmlns:p14="http://schemas.microsoft.com/office/powerpoint/2010/main" val="1322668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F8508-0F7E-4389-954A-408214C057E4}"/>
              </a:ext>
            </a:extLst>
          </p:cNvPr>
          <p:cNvSpPr>
            <a:spLocks noGrp="1"/>
          </p:cNvSpPr>
          <p:nvPr>
            <p:ph type="title"/>
          </p:nvPr>
        </p:nvSpPr>
        <p:spPr/>
        <p:txBody>
          <a:bodyPr/>
          <a:lstStyle/>
          <a:p>
            <a:r>
              <a:rPr lang="nl-BE" dirty="0"/>
              <a:t>Action 3: </a:t>
            </a:r>
            <a:r>
              <a:rPr lang="nl-BE" dirty="0" err="1"/>
              <a:t>Efficient</a:t>
            </a:r>
            <a:r>
              <a:rPr lang="nl-BE" dirty="0"/>
              <a:t> resource development</a:t>
            </a:r>
            <a:endParaRPr lang="en-BE" dirty="0"/>
          </a:p>
        </p:txBody>
      </p:sp>
      <p:sp>
        <p:nvSpPr>
          <p:cNvPr id="3" name="Content Placeholder 2">
            <a:extLst>
              <a:ext uri="{FF2B5EF4-FFF2-40B4-BE49-F238E27FC236}">
                <a16:creationId xmlns:a16="http://schemas.microsoft.com/office/drawing/2014/main" id="{38B4619C-466A-4475-9A85-15013E96610E}"/>
              </a:ext>
            </a:extLst>
          </p:cNvPr>
          <p:cNvSpPr>
            <a:spLocks noGrp="1"/>
          </p:cNvSpPr>
          <p:nvPr>
            <p:ph idx="1"/>
          </p:nvPr>
        </p:nvSpPr>
        <p:spPr>
          <a:xfrm>
            <a:off x="927768" y="1310042"/>
            <a:ext cx="9765632" cy="4295627"/>
          </a:xfrm>
        </p:spPr>
        <p:txBody>
          <a:bodyPr>
            <a:normAutofit fontScale="77500" lnSpcReduction="20000"/>
          </a:bodyPr>
          <a:lstStyle/>
          <a:p>
            <a:r>
              <a:rPr lang="en-US" dirty="0"/>
              <a:t>Targets</a:t>
            </a:r>
          </a:p>
          <a:p>
            <a:pPr lvl="1"/>
            <a:r>
              <a:rPr lang="en-US" dirty="0"/>
              <a:t>Improve energy yield through improved hydraulic connection to the reservoir, increased reservoir performance and enhanced O&amp;M procedures by 20% in 2026 and 30% in 2030</a:t>
            </a:r>
          </a:p>
          <a:p>
            <a:pPr lvl="1"/>
            <a:r>
              <a:rPr lang="en-US" dirty="0"/>
              <a:t>Increase the lifetime of geothermal pumps for geothermal resources up to 140°C to at least 5 years in 2026 and at least 10 years in 2030</a:t>
            </a:r>
          </a:p>
          <a:p>
            <a:pPr lvl="1"/>
            <a:r>
              <a:rPr lang="en-US" dirty="0"/>
              <a:t>Lift the operational window of pumps / lifting technologies to 200°C – 80 l/s – 1000 m lift by 2026 and 250°C – xx l/s – xx m lift in 2030</a:t>
            </a:r>
          </a:p>
          <a:p>
            <a:pPr lvl="1"/>
            <a:r>
              <a:rPr lang="en-US" dirty="0"/>
              <a:t>Extend the lifetime of plants</a:t>
            </a:r>
          </a:p>
          <a:p>
            <a:r>
              <a:rPr lang="en-US" dirty="0"/>
              <a:t>Priority: moderate</a:t>
            </a:r>
          </a:p>
          <a:p>
            <a:r>
              <a:rPr lang="en-US" dirty="0"/>
              <a:t>Timeline: short to medium</a:t>
            </a:r>
          </a:p>
          <a:p>
            <a:r>
              <a:rPr lang="en-US" dirty="0"/>
              <a:t>Scope</a:t>
            </a:r>
          </a:p>
          <a:p>
            <a:pPr lvl="1"/>
            <a:r>
              <a:rPr lang="en-US" dirty="0"/>
              <a:t>Research on mass and thermal flow modelling (2020 – 2026)</a:t>
            </a:r>
          </a:p>
          <a:p>
            <a:pPr lvl="1"/>
            <a:r>
              <a:rPr lang="en-US" dirty="0"/>
              <a:t>Technology development, testing and validation (2020 – 2026)</a:t>
            </a:r>
          </a:p>
          <a:p>
            <a:pPr lvl="1"/>
            <a:r>
              <a:rPr lang="en-US" dirty="0"/>
              <a:t>At least 3 demonstration projects of enhanced heat extraction from low permeability by 2030</a:t>
            </a:r>
          </a:p>
          <a:p>
            <a:endParaRPr lang="en-BE" dirty="0"/>
          </a:p>
        </p:txBody>
      </p:sp>
    </p:spTree>
    <p:extLst>
      <p:ext uri="{BB962C8B-B14F-4D97-AF65-F5344CB8AC3E}">
        <p14:creationId xmlns:p14="http://schemas.microsoft.com/office/powerpoint/2010/main" val="358016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F2B5-B309-41BD-8062-95D96B7CE0D8}"/>
              </a:ext>
            </a:extLst>
          </p:cNvPr>
          <p:cNvSpPr>
            <a:spLocks noGrp="1"/>
          </p:cNvSpPr>
          <p:nvPr>
            <p:ph type="title"/>
          </p:nvPr>
        </p:nvSpPr>
        <p:spPr/>
        <p:txBody>
          <a:bodyPr/>
          <a:lstStyle/>
          <a:p>
            <a:r>
              <a:rPr lang="en-US" dirty="0"/>
              <a:t>Action 4: Effective and rapid penetration rate technology to access the resource</a:t>
            </a:r>
            <a:endParaRPr lang="en-BE" dirty="0"/>
          </a:p>
        </p:txBody>
      </p:sp>
      <p:sp>
        <p:nvSpPr>
          <p:cNvPr id="3" name="Content Placeholder 2">
            <a:extLst>
              <a:ext uri="{FF2B5EF4-FFF2-40B4-BE49-F238E27FC236}">
                <a16:creationId xmlns:a16="http://schemas.microsoft.com/office/drawing/2014/main" id="{A5675E6B-5A90-4F59-B012-C0864EBB6AD0}"/>
              </a:ext>
            </a:extLst>
          </p:cNvPr>
          <p:cNvSpPr>
            <a:spLocks noGrp="1"/>
          </p:cNvSpPr>
          <p:nvPr>
            <p:ph idx="1"/>
          </p:nvPr>
        </p:nvSpPr>
        <p:spPr>
          <a:xfrm>
            <a:off x="927768" y="1310043"/>
            <a:ext cx="9765632" cy="4573922"/>
          </a:xfrm>
        </p:spPr>
        <p:txBody>
          <a:bodyPr>
            <a:normAutofit fontScale="85000" lnSpcReduction="20000"/>
          </a:bodyPr>
          <a:lstStyle/>
          <a:p>
            <a:r>
              <a:rPr lang="en-US" dirty="0"/>
              <a:t>Objectives</a:t>
            </a:r>
          </a:p>
          <a:p>
            <a:pPr lvl="1"/>
            <a:r>
              <a:rPr lang="en-US" dirty="0"/>
              <a:t>Development of proven or new rock destruction mechanisms into highly efficient and versatile rock destruction processes for geothermal applications</a:t>
            </a:r>
          </a:p>
          <a:p>
            <a:pPr lvl="1"/>
            <a:r>
              <a:rPr lang="en-US" dirty="0"/>
              <a:t>Elaboration of protocols and tools to ensure wellbore stability and to avoid lost-in-hole accidents</a:t>
            </a:r>
          </a:p>
          <a:p>
            <a:r>
              <a:rPr lang="en-US" dirty="0"/>
              <a:t>Targets: Achieve cost reduction in resource access by:</a:t>
            </a:r>
          </a:p>
          <a:p>
            <a:pPr lvl="1"/>
            <a:r>
              <a:rPr lang="en-US" dirty="0"/>
              <a:t>Reducing the time needed to complete a well by 25% in 2026 and 50% in 2030</a:t>
            </a:r>
          </a:p>
          <a:p>
            <a:pPr lvl="1"/>
            <a:r>
              <a:rPr lang="en-US" dirty="0"/>
              <a:t>Reducing delays due to wellbore stability issues by xx% 2026 and xx% in 2030</a:t>
            </a:r>
          </a:p>
          <a:p>
            <a:pPr lvl="1"/>
            <a:r>
              <a:rPr lang="en-US" dirty="0"/>
              <a:t>Reducing costs due to lost-in-hole accidents by xx% 2026 and xx% in 2030</a:t>
            </a:r>
          </a:p>
          <a:p>
            <a:r>
              <a:rPr lang="en-US" dirty="0"/>
              <a:t>Priority: moderate</a:t>
            </a:r>
          </a:p>
          <a:p>
            <a:r>
              <a:rPr lang="en-US" dirty="0"/>
              <a:t>Timeline: medium</a:t>
            </a:r>
          </a:p>
          <a:p>
            <a:r>
              <a:rPr lang="en-US" dirty="0"/>
              <a:t>Scope</a:t>
            </a:r>
          </a:p>
          <a:p>
            <a:pPr lvl="1"/>
            <a:r>
              <a:rPr lang="en-US" dirty="0"/>
              <a:t>Technology development and demonstration</a:t>
            </a:r>
          </a:p>
          <a:p>
            <a:pPr lvl="1"/>
            <a:r>
              <a:rPr lang="en-US" dirty="0"/>
              <a:t>knowledge exchange among geothermal operators / drillers as well as between the geothermal industry, oil &amp; gas and the mining industry (2020 – 2030)</a:t>
            </a:r>
          </a:p>
          <a:p>
            <a:endParaRPr lang="en-US" dirty="0"/>
          </a:p>
          <a:p>
            <a:endParaRPr lang="en-US" dirty="0"/>
          </a:p>
          <a:p>
            <a:pPr lvl="1"/>
            <a:endParaRPr lang="en-BE" dirty="0"/>
          </a:p>
        </p:txBody>
      </p:sp>
    </p:spTree>
    <p:extLst>
      <p:ext uri="{BB962C8B-B14F-4D97-AF65-F5344CB8AC3E}">
        <p14:creationId xmlns:p14="http://schemas.microsoft.com/office/powerpoint/2010/main" val="2763330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EA627-7F6F-4883-9F7A-4D375B1CD09F}"/>
              </a:ext>
            </a:extLst>
          </p:cNvPr>
          <p:cNvSpPr>
            <a:spLocks noGrp="1"/>
          </p:cNvSpPr>
          <p:nvPr>
            <p:ph type="title"/>
          </p:nvPr>
        </p:nvSpPr>
        <p:spPr>
          <a:xfrm>
            <a:off x="664107" y="338669"/>
            <a:ext cx="10116535" cy="504843"/>
          </a:xfrm>
        </p:spPr>
        <p:txBody>
          <a:bodyPr/>
          <a:lstStyle/>
          <a:p>
            <a:r>
              <a:rPr lang="en-US" dirty="0"/>
              <a:t>Action 5: New electronics to monitor and operate geothermal well</a:t>
            </a:r>
            <a:endParaRPr lang="en-BE" dirty="0"/>
          </a:p>
        </p:txBody>
      </p:sp>
      <p:sp>
        <p:nvSpPr>
          <p:cNvPr id="3" name="Content Placeholder 2">
            <a:extLst>
              <a:ext uri="{FF2B5EF4-FFF2-40B4-BE49-F238E27FC236}">
                <a16:creationId xmlns:a16="http://schemas.microsoft.com/office/drawing/2014/main" id="{99FCEE88-1138-49D4-9F3D-30B110E6F7FE}"/>
              </a:ext>
            </a:extLst>
          </p:cNvPr>
          <p:cNvSpPr>
            <a:spLocks noGrp="1"/>
          </p:cNvSpPr>
          <p:nvPr>
            <p:ph idx="1"/>
          </p:nvPr>
        </p:nvSpPr>
        <p:spPr>
          <a:xfrm>
            <a:off x="927768" y="1310042"/>
            <a:ext cx="9765632" cy="4600427"/>
          </a:xfrm>
        </p:spPr>
        <p:txBody>
          <a:bodyPr>
            <a:normAutofit fontScale="77500" lnSpcReduction="20000"/>
          </a:bodyPr>
          <a:lstStyle/>
          <a:p>
            <a:r>
              <a:rPr lang="en-US" dirty="0"/>
              <a:t>Objectives</a:t>
            </a:r>
          </a:p>
          <a:p>
            <a:pPr lvl="1"/>
            <a:r>
              <a:rPr lang="en-US" dirty="0"/>
              <a:t>Develop electronics and sensors to be used in high-temperature geothermal wells during drilling operations. This will lead to better control of the drilling process reducing the risk of wellbore stability and to lost-in-hole accidents</a:t>
            </a:r>
          </a:p>
          <a:p>
            <a:pPr lvl="1"/>
            <a:r>
              <a:rPr lang="en-US" dirty="0"/>
              <a:t>Development of data communication technologies that allow fast and reliable data transfer under high-temperature conditions</a:t>
            </a:r>
          </a:p>
          <a:p>
            <a:r>
              <a:rPr lang="en-US" dirty="0"/>
              <a:t>Targets</a:t>
            </a:r>
          </a:p>
          <a:p>
            <a:pPr lvl="1"/>
            <a:r>
              <a:rPr lang="en-US" dirty="0"/>
              <a:t>Development of electronics and sensors that can withstand temperatures of 350°C in 2030</a:t>
            </a:r>
          </a:p>
          <a:p>
            <a:pPr lvl="1"/>
            <a:r>
              <a:rPr lang="en-US" dirty="0"/>
              <a:t>Development of data communication technologies that can withstand temperature up to 350°C in 2030</a:t>
            </a:r>
          </a:p>
          <a:p>
            <a:r>
              <a:rPr lang="en-US" dirty="0"/>
              <a:t>Priority: low</a:t>
            </a:r>
          </a:p>
          <a:p>
            <a:r>
              <a:rPr lang="en-US" dirty="0"/>
              <a:t>Timeline: medium to long</a:t>
            </a:r>
          </a:p>
          <a:p>
            <a:r>
              <a:rPr lang="en-US" dirty="0"/>
              <a:t>Scope</a:t>
            </a:r>
          </a:p>
          <a:p>
            <a:pPr lvl="1"/>
            <a:r>
              <a:rPr lang="en-US" dirty="0"/>
              <a:t>Technology development and demonstration</a:t>
            </a:r>
          </a:p>
          <a:p>
            <a:pPr lvl="1"/>
            <a:r>
              <a:rPr lang="en-US" dirty="0"/>
              <a:t>This action is related to action 4 and asks for collaboration with the ICT industry (see D5.3: External stakeholders, common RD&amp;I needs and complementary actions)</a:t>
            </a:r>
          </a:p>
          <a:p>
            <a:endParaRPr lang="en-BE" dirty="0"/>
          </a:p>
        </p:txBody>
      </p:sp>
    </p:spTree>
    <p:extLst>
      <p:ext uri="{BB962C8B-B14F-4D97-AF65-F5344CB8AC3E}">
        <p14:creationId xmlns:p14="http://schemas.microsoft.com/office/powerpoint/2010/main" val="56563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1635" y="376527"/>
            <a:ext cx="9765632" cy="504843"/>
          </a:xfrm>
        </p:spPr>
        <p:txBody>
          <a:bodyPr/>
          <a:lstStyle/>
          <a:p>
            <a:endParaRPr lang="en-US"/>
          </a:p>
        </p:txBody>
      </p:sp>
      <p:sp>
        <p:nvSpPr>
          <p:cNvPr id="4" name="Rectangle 3"/>
          <p:cNvSpPr/>
          <p:nvPr/>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p:cNvPicPr/>
          <p:nvPr/>
        </p:nvPicPr>
        <p:blipFill rotWithShape="1">
          <a:blip r:embed="rId2">
            <a:extLst>
              <a:ext uri="{28A0092B-C50C-407E-A947-70E740481C1C}">
                <a14:useLocalDpi xmlns:a14="http://schemas.microsoft.com/office/drawing/2010/main" val="0"/>
              </a:ext>
            </a:extLst>
          </a:blip>
          <a:srcRect l="8877" t="43274" r="50074" b="43565"/>
          <a:stretch/>
        </p:blipFill>
        <p:spPr bwMode="auto">
          <a:xfrm>
            <a:off x="0" y="1556084"/>
            <a:ext cx="12192000" cy="3894185"/>
          </a:xfrm>
          <a:prstGeom prst="rect">
            <a:avLst/>
          </a:prstGeom>
          <a:noFill/>
          <a:ln>
            <a:noFill/>
          </a:ln>
          <a:extLst>
            <a:ext uri="{53640926-AAD7-44D8-BBD7-CCE9431645EC}">
              <a14:shadowObscured xmlns:a14="http://schemas.microsoft.com/office/drawing/2010/main"/>
            </a:ext>
          </a:extLst>
        </p:spPr>
      </p:pic>
      <p:sp>
        <p:nvSpPr>
          <p:cNvPr id="6" name="Text Box 23"/>
          <p:cNvSpPr txBox="1"/>
          <p:nvPr/>
        </p:nvSpPr>
        <p:spPr>
          <a:xfrm>
            <a:off x="1067166" y="5854708"/>
            <a:ext cx="8681745" cy="4663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900" dirty="0">
                <a:solidFill>
                  <a:srgbClr val="FFFFFF"/>
                </a:solidFill>
                <a:effectLst/>
                <a:latin typeface="Arial" charset="0"/>
                <a:ea typeface="Calibri" charset="0"/>
                <a:cs typeface="Times New Roman" charset="0"/>
              </a:rPr>
              <a:t>The sole responsibility of this publication lies with the author. The European Union is not responsible for any use that may be made of the information contained therein. This project has received funding from the European Union's Horizon 2020 research and innovation </a:t>
            </a:r>
            <a:r>
              <a:rPr lang="en-US" sz="900" dirty="0" err="1">
                <a:solidFill>
                  <a:srgbClr val="FFFFFF"/>
                </a:solidFill>
                <a:effectLst/>
                <a:latin typeface="Arial" charset="0"/>
                <a:ea typeface="Calibri" charset="0"/>
                <a:cs typeface="Times New Roman" charset="0"/>
              </a:rPr>
              <a:t>programme</a:t>
            </a:r>
            <a:r>
              <a:rPr lang="en-US" sz="900" dirty="0">
                <a:solidFill>
                  <a:srgbClr val="FFFFFF"/>
                </a:solidFill>
                <a:effectLst/>
                <a:latin typeface="Arial" charset="0"/>
                <a:ea typeface="Calibri" charset="0"/>
                <a:cs typeface="Times New Roman" charset="0"/>
              </a:rPr>
              <a:t> under grant agreement No [773392 — DG ETIP]</a:t>
            </a:r>
            <a:endParaRPr lang="en-GB" sz="900" dirty="0">
              <a:solidFill>
                <a:srgbClr val="8D7C80"/>
              </a:solidFill>
              <a:effectLst/>
              <a:latin typeface="Gill Sans" charset="0"/>
              <a:ea typeface="Calibri" charset="0"/>
              <a:cs typeface="Times New Roman" charset="0"/>
            </a:endParaRPr>
          </a:p>
        </p:txBody>
      </p:sp>
      <p:pic>
        <p:nvPicPr>
          <p:cNvPr id="8" name="Picture 7">
            <a:extLst>
              <a:ext uri="{FF2B5EF4-FFF2-40B4-BE49-F238E27FC236}">
                <a16:creationId xmlns:a16="http://schemas.microsoft.com/office/drawing/2014/main" id="{FB60E90B-5192-4F88-BF3C-D83BECAFEB04}"/>
              </a:ext>
            </a:extLst>
          </p:cNvPr>
          <p:cNvPicPr>
            <a:picLocks noChangeAspect="1"/>
          </p:cNvPicPr>
          <p:nvPr/>
        </p:nvPicPr>
        <p:blipFill>
          <a:blip r:embed="rId3"/>
          <a:stretch>
            <a:fillRect/>
          </a:stretch>
        </p:blipFill>
        <p:spPr>
          <a:xfrm>
            <a:off x="9865026" y="5974134"/>
            <a:ext cx="538653" cy="360000"/>
          </a:xfrm>
          <a:prstGeom prst="rect">
            <a:avLst/>
          </a:prstGeom>
        </p:spPr>
      </p:pic>
    </p:spTree>
    <p:extLst>
      <p:ext uri="{BB962C8B-B14F-4D97-AF65-F5344CB8AC3E}">
        <p14:creationId xmlns:p14="http://schemas.microsoft.com/office/powerpoint/2010/main" val="1913979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A1F71-D82E-43F2-9C9C-0D87F71DD8C0}"/>
              </a:ext>
            </a:extLst>
          </p:cNvPr>
          <p:cNvSpPr>
            <a:spLocks noGrp="1"/>
          </p:cNvSpPr>
          <p:nvPr>
            <p:ph type="title"/>
          </p:nvPr>
        </p:nvSpPr>
        <p:spPr/>
        <p:txBody>
          <a:bodyPr/>
          <a:lstStyle/>
          <a:p>
            <a:r>
              <a:rPr lang="en-US" dirty="0"/>
              <a:t>Steering Committee assessment</a:t>
            </a:r>
            <a:endParaRPr lang="en-BE" dirty="0"/>
          </a:p>
        </p:txBody>
      </p:sp>
      <p:sp>
        <p:nvSpPr>
          <p:cNvPr id="3" name="Content Placeholder 2">
            <a:extLst>
              <a:ext uri="{FF2B5EF4-FFF2-40B4-BE49-F238E27FC236}">
                <a16:creationId xmlns:a16="http://schemas.microsoft.com/office/drawing/2014/main" id="{E89D4CD4-FA2D-49E4-BD0B-6F62B56DA5E1}"/>
              </a:ext>
            </a:extLst>
          </p:cNvPr>
          <p:cNvSpPr>
            <a:spLocks noGrp="1"/>
          </p:cNvSpPr>
          <p:nvPr>
            <p:ph idx="1"/>
          </p:nvPr>
        </p:nvSpPr>
        <p:spPr>
          <a:xfrm>
            <a:off x="927768" y="1310042"/>
            <a:ext cx="5168232" cy="4322869"/>
          </a:xfrm>
        </p:spPr>
        <p:txBody>
          <a:bodyPr>
            <a:normAutofit fontScale="47500" lnSpcReduction="20000"/>
          </a:bodyPr>
          <a:lstStyle/>
          <a:p>
            <a:r>
              <a:rPr lang="en-US" sz="3500" dirty="0"/>
              <a:t>Topic 1: Advancement towards robot drilling technologies</a:t>
            </a:r>
          </a:p>
          <a:p>
            <a:r>
              <a:rPr lang="en-US" sz="3500" dirty="0"/>
              <a:t>Topic 2: Rapid penetration rate technologies</a:t>
            </a:r>
          </a:p>
          <a:p>
            <a:r>
              <a:rPr lang="en-US" sz="3500" dirty="0"/>
              <a:t>Topic 3: Green drilling fluids</a:t>
            </a:r>
          </a:p>
          <a:p>
            <a:r>
              <a:rPr lang="en-US" sz="3500" dirty="0"/>
              <a:t>Topic 4: Reliable materials for casing and cementing</a:t>
            </a:r>
          </a:p>
          <a:p>
            <a:r>
              <a:rPr lang="en-US" sz="3500" dirty="0"/>
              <a:t>Topic 5: Monitoring and logging while drilling (incl. ‘looking ahead’ of the bit)</a:t>
            </a:r>
          </a:p>
          <a:p>
            <a:r>
              <a:rPr lang="en-US" sz="3500" dirty="0"/>
              <a:t>Topic 6: High-temperature electronics for geothermal wells</a:t>
            </a:r>
          </a:p>
          <a:p>
            <a:r>
              <a:rPr lang="en-US" sz="3500" dirty="0"/>
              <a:t>Topic 7: Effective and safe technologies for enhancing energy extraction</a:t>
            </a:r>
          </a:p>
          <a:p>
            <a:r>
              <a:rPr lang="en-US" sz="3500" dirty="0"/>
              <a:t>Topic 8: Total reinjection and greener power plants</a:t>
            </a:r>
          </a:p>
          <a:p>
            <a:r>
              <a:rPr lang="en-US" sz="3500" dirty="0"/>
              <a:t>Topic 9: Reducing corrosion and scaling and </a:t>
            </a:r>
            <a:r>
              <a:rPr lang="en-US" sz="3500" dirty="0" err="1"/>
              <a:t>optimising</a:t>
            </a:r>
            <a:r>
              <a:rPr lang="en-US" sz="3500" dirty="0"/>
              <a:t> equipment and component lifetime</a:t>
            </a:r>
          </a:p>
          <a:p>
            <a:r>
              <a:rPr lang="en-US" sz="3500" dirty="0"/>
              <a:t>Topic 10: Efficient resource development</a:t>
            </a:r>
          </a:p>
          <a:p>
            <a:r>
              <a:rPr lang="en-US" sz="3500" dirty="0"/>
              <a:t>Topic 11: Enhanced production pumps</a:t>
            </a:r>
          </a:p>
          <a:p>
            <a:endParaRPr lang="en-BE" dirty="0"/>
          </a:p>
        </p:txBody>
      </p:sp>
      <p:pic>
        <p:nvPicPr>
          <p:cNvPr id="6" name="Picture 5">
            <a:extLst>
              <a:ext uri="{FF2B5EF4-FFF2-40B4-BE49-F238E27FC236}">
                <a16:creationId xmlns:a16="http://schemas.microsoft.com/office/drawing/2014/main" id="{3B7C3C4A-FF45-4574-984C-52C078341090}"/>
              </a:ext>
            </a:extLst>
          </p:cNvPr>
          <p:cNvPicPr>
            <a:picLocks noChangeAspect="1"/>
          </p:cNvPicPr>
          <p:nvPr/>
        </p:nvPicPr>
        <p:blipFill>
          <a:blip r:embed="rId2"/>
          <a:stretch>
            <a:fillRect/>
          </a:stretch>
        </p:blipFill>
        <p:spPr>
          <a:xfrm>
            <a:off x="6920730" y="338669"/>
            <a:ext cx="4343502" cy="2607080"/>
          </a:xfrm>
          <a:prstGeom prst="rect">
            <a:avLst/>
          </a:prstGeom>
        </p:spPr>
      </p:pic>
      <p:pic>
        <p:nvPicPr>
          <p:cNvPr id="7" name="Picture 6">
            <a:extLst>
              <a:ext uri="{FF2B5EF4-FFF2-40B4-BE49-F238E27FC236}">
                <a16:creationId xmlns:a16="http://schemas.microsoft.com/office/drawing/2014/main" id="{4A548CD3-D071-42E4-A2E9-9F9ADD624DF9}"/>
              </a:ext>
            </a:extLst>
          </p:cNvPr>
          <p:cNvPicPr>
            <a:picLocks noChangeAspect="1"/>
          </p:cNvPicPr>
          <p:nvPr/>
        </p:nvPicPr>
        <p:blipFill>
          <a:blip r:embed="rId3"/>
          <a:stretch>
            <a:fillRect/>
          </a:stretch>
        </p:blipFill>
        <p:spPr>
          <a:xfrm>
            <a:off x="6920731" y="3025832"/>
            <a:ext cx="4343502" cy="2607080"/>
          </a:xfrm>
          <a:prstGeom prst="rect">
            <a:avLst/>
          </a:prstGeom>
        </p:spPr>
      </p:pic>
    </p:spTree>
    <p:extLst>
      <p:ext uri="{BB962C8B-B14F-4D97-AF65-F5344CB8AC3E}">
        <p14:creationId xmlns:p14="http://schemas.microsoft.com/office/powerpoint/2010/main" val="3038188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DB5C-6E5D-482D-94AC-9C89C348D5DE}"/>
              </a:ext>
            </a:extLst>
          </p:cNvPr>
          <p:cNvSpPr>
            <a:spLocks noGrp="1"/>
          </p:cNvSpPr>
          <p:nvPr>
            <p:ph type="title"/>
          </p:nvPr>
        </p:nvSpPr>
        <p:spPr/>
        <p:txBody>
          <a:bodyPr/>
          <a:lstStyle/>
          <a:p>
            <a:r>
              <a:rPr lang="en-US" dirty="0"/>
              <a:t>Steering Committee assessment – grouping of the topics</a:t>
            </a:r>
            <a:endParaRPr lang="en-BE" dirty="0"/>
          </a:p>
        </p:txBody>
      </p:sp>
      <p:sp>
        <p:nvSpPr>
          <p:cNvPr id="3" name="Content Placeholder 2">
            <a:extLst>
              <a:ext uri="{FF2B5EF4-FFF2-40B4-BE49-F238E27FC236}">
                <a16:creationId xmlns:a16="http://schemas.microsoft.com/office/drawing/2014/main" id="{20FFF4A8-6866-4EF4-93D9-CFD163A5136D}"/>
              </a:ext>
            </a:extLst>
          </p:cNvPr>
          <p:cNvSpPr>
            <a:spLocks noGrp="1"/>
          </p:cNvSpPr>
          <p:nvPr>
            <p:ph idx="1"/>
          </p:nvPr>
        </p:nvSpPr>
        <p:spPr>
          <a:xfrm>
            <a:off x="927768" y="1310043"/>
            <a:ext cx="5168232" cy="4262496"/>
          </a:xfrm>
        </p:spPr>
        <p:txBody>
          <a:bodyPr>
            <a:normAutofit/>
          </a:bodyPr>
          <a:lstStyle/>
          <a:p>
            <a:r>
              <a:rPr lang="en-US" sz="1700" dirty="0"/>
              <a:t>Topic 8 -&gt; Action 1: Total reinjection and greener power plants</a:t>
            </a:r>
          </a:p>
          <a:p>
            <a:r>
              <a:rPr lang="en-US" sz="1700" dirty="0"/>
              <a:t>Topic 4 &amp; 9 &amp; 3 -&gt; Action 2: Reduce impact of scaling &amp; corrosion and improve equipment and component lifetime</a:t>
            </a:r>
          </a:p>
          <a:p>
            <a:r>
              <a:rPr lang="en-US" sz="1700" dirty="0"/>
              <a:t>Topic 7, 10 &amp; 11 -&gt; Action 3: Efficient resource development</a:t>
            </a:r>
          </a:p>
          <a:p>
            <a:r>
              <a:rPr lang="en-US" sz="1700" dirty="0"/>
              <a:t>Topic 1 &amp; 2 -&gt; Action 4: Effective and rapid penetration rate technology to access the resource</a:t>
            </a:r>
          </a:p>
          <a:p>
            <a:r>
              <a:rPr lang="en-US" sz="1700" dirty="0"/>
              <a:t>Topic 6 -&gt; Action 5: New electronics to monitor and operate geothermal well</a:t>
            </a:r>
          </a:p>
        </p:txBody>
      </p:sp>
      <p:pic>
        <p:nvPicPr>
          <p:cNvPr id="4" name="Picture 3">
            <a:extLst>
              <a:ext uri="{FF2B5EF4-FFF2-40B4-BE49-F238E27FC236}">
                <a16:creationId xmlns:a16="http://schemas.microsoft.com/office/drawing/2014/main" id="{C1C2E395-A705-4536-93E5-D4A66A330A44}"/>
              </a:ext>
            </a:extLst>
          </p:cNvPr>
          <p:cNvPicPr>
            <a:picLocks noChangeAspect="1"/>
          </p:cNvPicPr>
          <p:nvPr/>
        </p:nvPicPr>
        <p:blipFill>
          <a:blip r:embed="rId2"/>
          <a:stretch>
            <a:fillRect/>
          </a:stretch>
        </p:blipFill>
        <p:spPr>
          <a:xfrm>
            <a:off x="6377127" y="1310044"/>
            <a:ext cx="5504454" cy="3758914"/>
          </a:xfrm>
          <a:prstGeom prst="rect">
            <a:avLst/>
          </a:prstGeom>
        </p:spPr>
      </p:pic>
    </p:spTree>
    <p:extLst>
      <p:ext uri="{BB962C8B-B14F-4D97-AF65-F5344CB8AC3E}">
        <p14:creationId xmlns:p14="http://schemas.microsoft.com/office/powerpoint/2010/main" val="1202573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8E384-F8FB-4A8D-9A75-BAD01DFE9B22}"/>
              </a:ext>
            </a:extLst>
          </p:cNvPr>
          <p:cNvSpPr>
            <a:spLocks noGrp="1"/>
          </p:cNvSpPr>
          <p:nvPr>
            <p:ph type="title"/>
          </p:nvPr>
        </p:nvSpPr>
        <p:spPr/>
        <p:txBody>
          <a:bodyPr/>
          <a:lstStyle/>
          <a:p>
            <a:r>
              <a:rPr lang="en-US" dirty="0"/>
              <a:t>Steering Committee assessment – priority targets</a:t>
            </a:r>
            <a:endParaRPr lang="en-BE" dirty="0"/>
          </a:p>
        </p:txBody>
      </p:sp>
      <p:sp>
        <p:nvSpPr>
          <p:cNvPr id="3" name="Content Placeholder 2">
            <a:extLst>
              <a:ext uri="{FF2B5EF4-FFF2-40B4-BE49-F238E27FC236}">
                <a16:creationId xmlns:a16="http://schemas.microsoft.com/office/drawing/2014/main" id="{500BD09C-733D-4EF3-B58D-C9A3A6AE5702}"/>
              </a:ext>
            </a:extLst>
          </p:cNvPr>
          <p:cNvSpPr>
            <a:spLocks noGrp="1"/>
          </p:cNvSpPr>
          <p:nvPr>
            <p:ph idx="1"/>
          </p:nvPr>
        </p:nvSpPr>
        <p:spPr>
          <a:xfrm>
            <a:off x="927768" y="1310041"/>
            <a:ext cx="5314006" cy="4646811"/>
          </a:xfrm>
        </p:spPr>
        <p:txBody>
          <a:bodyPr>
            <a:normAutofit fontScale="55000" lnSpcReduction="20000"/>
          </a:bodyPr>
          <a:lstStyle/>
          <a:p>
            <a:r>
              <a:rPr lang="en-US" dirty="0"/>
              <a:t>Achieve cost reduction in resource access through the use of unconventional resources, EGS hybrid solutions coupling geothermal with other renewable energy sources by developing improved or new ways of drilling deep geothermal wells and data analysis</a:t>
            </a:r>
          </a:p>
          <a:p>
            <a:r>
              <a:rPr lang="en-US" dirty="0"/>
              <a:t>Improve and </a:t>
            </a:r>
            <a:r>
              <a:rPr lang="en-US" dirty="0" err="1"/>
              <a:t>standardise</a:t>
            </a:r>
            <a:r>
              <a:rPr lang="en-US" dirty="0"/>
              <a:t> drilling technology and well completion in order to ensure well integrity during drilling and exploitation</a:t>
            </a:r>
          </a:p>
          <a:p>
            <a:r>
              <a:rPr lang="en-US" dirty="0"/>
              <a:t>Achieve cost reduction in O&amp;M (Improving overall plant efficiency, including wells, pumps, pipelines and plant equipment; Reducing the downtime of geothermal plants due to scaling or corrosion, equipment replacement or cleaning; Increasing the lifetime of components and equipment)</a:t>
            </a:r>
          </a:p>
          <a:p>
            <a:r>
              <a:rPr lang="en-US" dirty="0"/>
              <a:t>Improve and </a:t>
            </a:r>
            <a:r>
              <a:rPr lang="en-US" dirty="0" err="1"/>
              <a:t>standardise</a:t>
            </a:r>
            <a:r>
              <a:rPr lang="en-US" dirty="0"/>
              <a:t> installation and assembly methods</a:t>
            </a:r>
          </a:p>
          <a:p>
            <a:r>
              <a:rPr lang="en-US" dirty="0"/>
              <a:t>Improve environmental performance and mitigate unsolicited side effects (induced seismicity, emissions into the environment)</a:t>
            </a:r>
          </a:p>
          <a:p>
            <a:r>
              <a:rPr lang="en-US" dirty="0"/>
              <a:t>Improve energy yield through improved hydraulic connection to the reservoir, increase reservoir performance and enhance O&amp;M procedures</a:t>
            </a:r>
          </a:p>
          <a:p>
            <a:r>
              <a:rPr lang="en-US" dirty="0"/>
              <a:t>Increase or extend the lifetime of plants and develop streamlined end-of-life strategies</a:t>
            </a:r>
          </a:p>
        </p:txBody>
      </p:sp>
      <p:pic>
        <p:nvPicPr>
          <p:cNvPr id="7" name="Picture 6">
            <a:extLst>
              <a:ext uri="{FF2B5EF4-FFF2-40B4-BE49-F238E27FC236}">
                <a16:creationId xmlns:a16="http://schemas.microsoft.com/office/drawing/2014/main" id="{42CF38B0-07D6-4F27-82C8-70E60664EFDC}"/>
              </a:ext>
            </a:extLst>
          </p:cNvPr>
          <p:cNvPicPr>
            <a:picLocks noChangeAspect="1"/>
          </p:cNvPicPr>
          <p:nvPr/>
        </p:nvPicPr>
        <p:blipFill>
          <a:blip r:embed="rId2"/>
          <a:stretch>
            <a:fillRect/>
          </a:stretch>
        </p:blipFill>
        <p:spPr>
          <a:xfrm>
            <a:off x="6426252" y="951104"/>
            <a:ext cx="5235661" cy="4888007"/>
          </a:xfrm>
          <a:prstGeom prst="rect">
            <a:avLst/>
          </a:prstGeom>
        </p:spPr>
      </p:pic>
    </p:spTree>
    <p:extLst>
      <p:ext uri="{BB962C8B-B14F-4D97-AF65-F5344CB8AC3E}">
        <p14:creationId xmlns:p14="http://schemas.microsoft.com/office/powerpoint/2010/main" val="4263412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FFB7-4F15-42EB-9C31-A2165C77EEB2}"/>
              </a:ext>
            </a:extLst>
          </p:cNvPr>
          <p:cNvSpPr>
            <a:spLocks noGrp="1"/>
          </p:cNvSpPr>
          <p:nvPr>
            <p:ph type="title"/>
          </p:nvPr>
        </p:nvSpPr>
        <p:spPr/>
        <p:txBody>
          <a:bodyPr/>
          <a:lstStyle/>
          <a:p>
            <a:r>
              <a:rPr lang="en-US" dirty="0"/>
              <a:t>Action 1: Total reinjection and greener power plants</a:t>
            </a:r>
            <a:endParaRPr lang="en-BE" dirty="0"/>
          </a:p>
        </p:txBody>
      </p:sp>
      <p:sp>
        <p:nvSpPr>
          <p:cNvPr id="3" name="Content Placeholder 2">
            <a:extLst>
              <a:ext uri="{FF2B5EF4-FFF2-40B4-BE49-F238E27FC236}">
                <a16:creationId xmlns:a16="http://schemas.microsoft.com/office/drawing/2014/main" id="{EFCCD49C-8643-4067-B77B-F8A5B7775EA8}"/>
              </a:ext>
            </a:extLst>
          </p:cNvPr>
          <p:cNvSpPr>
            <a:spLocks noGrp="1"/>
          </p:cNvSpPr>
          <p:nvPr>
            <p:ph idx="1"/>
          </p:nvPr>
        </p:nvSpPr>
        <p:spPr>
          <a:xfrm>
            <a:off x="927768" y="1310043"/>
            <a:ext cx="9765632" cy="4421522"/>
          </a:xfrm>
        </p:spPr>
        <p:txBody>
          <a:bodyPr>
            <a:normAutofit/>
          </a:bodyPr>
          <a:lstStyle/>
          <a:p>
            <a:r>
              <a:rPr lang="en-US" dirty="0"/>
              <a:t>Objectives</a:t>
            </a:r>
          </a:p>
          <a:p>
            <a:pPr lvl="1"/>
            <a:r>
              <a:rPr lang="en-US" dirty="0"/>
              <a:t>Development of reliable, safe and cost-efficient technologies to improve the environmental performance of geothermal power systems over their entire lifecycle. This objective can be reached by reinjection of the geothermal fluid including non-condensable  gasses (NGCs) or by development of technology for the capture, sustainable use or abatement NCGs through:</a:t>
            </a:r>
          </a:p>
          <a:p>
            <a:pPr lvl="2"/>
            <a:r>
              <a:rPr lang="en-US" dirty="0"/>
              <a:t>The development of coupled well-reservoir multiphase flow models to understand and predict the chemical and physical behavior of geothermal fluids and geo-mechanical behavior of reservoir rocks</a:t>
            </a:r>
          </a:p>
          <a:p>
            <a:pPr lvl="2"/>
            <a:r>
              <a:rPr lang="en-US" dirty="0"/>
              <a:t>The development of technology for the capture, sustainable use, abatement or reinjection of NCGs (from TRL4 to 7 now to TRL 7 to 9 by 2023 and market uptake by 2026)</a:t>
            </a:r>
          </a:p>
          <a:p>
            <a:pPr lvl="1"/>
            <a:endParaRPr lang="en-US" dirty="0"/>
          </a:p>
          <a:p>
            <a:endParaRPr lang="en-BE" dirty="0"/>
          </a:p>
        </p:txBody>
      </p:sp>
    </p:spTree>
    <p:extLst>
      <p:ext uri="{BB962C8B-B14F-4D97-AF65-F5344CB8AC3E}">
        <p14:creationId xmlns:p14="http://schemas.microsoft.com/office/powerpoint/2010/main" val="100852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93F7B-E66B-4D7A-B102-8A0F04EB8F94}"/>
              </a:ext>
            </a:extLst>
          </p:cNvPr>
          <p:cNvSpPr>
            <a:spLocks noGrp="1"/>
          </p:cNvSpPr>
          <p:nvPr>
            <p:ph type="title"/>
          </p:nvPr>
        </p:nvSpPr>
        <p:spPr/>
        <p:txBody>
          <a:bodyPr/>
          <a:lstStyle/>
          <a:p>
            <a:r>
              <a:rPr lang="en-US" dirty="0"/>
              <a:t>Action 1: Total reinjection and greener power plants</a:t>
            </a:r>
            <a:endParaRPr lang="en-BE" dirty="0"/>
          </a:p>
        </p:txBody>
      </p:sp>
      <p:sp>
        <p:nvSpPr>
          <p:cNvPr id="3" name="Content Placeholder 2">
            <a:extLst>
              <a:ext uri="{FF2B5EF4-FFF2-40B4-BE49-F238E27FC236}">
                <a16:creationId xmlns:a16="http://schemas.microsoft.com/office/drawing/2014/main" id="{8730C344-3D94-4B8D-95FD-E0FA578BA222}"/>
              </a:ext>
            </a:extLst>
          </p:cNvPr>
          <p:cNvSpPr>
            <a:spLocks noGrp="1"/>
          </p:cNvSpPr>
          <p:nvPr>
            <p:ph idx="1"/>
          </p:nvPr>
        </p:nvSpPr>
        <p:spPr>
          <a:xfrm>
            <a:off x="927768" y="1310043"/>
            <a:ext cx="9765632" cy="3136061"/>
          </a:xfrm>
        </p:spPr>
        <p:txBody>
          <a:bodyPr>
            <a:normAutofit fontScale="92500" lnSpcReduction="10000"/>
          </a:bodyPr>
          <a:lstStyle/>
          <a:p>
            <a:r>
              <a:rPr lang="en-US" dirty="0"/>
              <a:t>Targets</a:t>
            </a:r>
          </a:p>
          <a:p>
            <a:pPr lvl="1"/>
            <a:r>
              <a:rPr lang="en-US" dirty="0"/>
              <a:t>Reduction of geothermal emissions by xx% in 2026</a:t>
            </a:r>
          </a:p>
          <a:p>
            <a:r>
              <a:rPr lang="en-US" dirty="0"/>
              <a:t>Priority: high</a:t>
            </a:r>
          </a:p>
          <a:p>
            <a:r>
              <a:rPr lang="en-US" dirty="0"/>
              <a:t>Timeline: short</a:t>
            </a:r>
          </a:p>
          <a:p>
            <a:r>
              <a:rPr lang="en-US" dirty="0"/>
              <a:t>Scope</a:t>
            </a:r>
          </a:p>
          <a:p>
            <a:pPr lvl="1"/>
            <a:r>
              <a:rPr lang="en-US" dirty="0"/>
              <a:t>Technology development including lab testing and demonstration in relevant environments in the period 2020 – 2023</a:t>
            </a:r>
          </a:p>
          <a:p>
            <a:pPr lvl="1"/>
            <a:r>
              <a:rPr lang="en-US" dirty="0"/>
              <a:t>Demonstration in at least 3 geothermal areas by 2026</a:t>
            </a:r>
          </a:p>
          <a:p>
            <a:endParaRPr lang="en-BE" dirty="0"/>
          </a:p>
        </p:txBody>
      </p:sp>
    </p:spTree>
    <p:extLst>
      <p:ext uri="{BB962C8B-B14F-4D97-AF65-F5344CB8AC3E}">
        <p14:creationId xmlns:p14="http://schemas.microsoft.com/office/powerpoint/2010/main" val="870895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A418-E5B2-43B2-B632-9827B51D1DF3}"/>
              </a:ext>
            </a:extLst>
          </p:cNvPr>
          <p:cNvSpPr>
            <a:spLocks noGrp="1"/>
          </p:cNvSpPr>
          <p:nvPr>
            <p:ph type="title"/>
          </p:nvPr>
        </p:nvSpPr>
        <p:spPr/>
        <p:txBody>
          <a:bodyPr/>
          <a:lstStyle/>
          <a:p>
            <a:r>
              <a:rPr lang="en-US" dirty="0"/>
              <a:t>Action 2: Reduce impact of scaling &amp; corrosion and improve equipment and component lifetime</a:t>
            </a:r>
            <a:endParaRPr lang="en-BE" dirty="0"/>
          </a:p>
        </p:txBody>
      </p:sp>
      <p:sp>
        <p:nvSpPr>
          <p:cNvPr id="3" name="Content Placeholder 2">
            <a:extLst>
              <a:ext uri="{FF2B5EF4-FFF2-40B4-BE49-F238E27FC236}">
                <a16:creationId xmlns:a16="http://schemas.microsoft.com/office/drawing/2014/main" id="{28537DDF-D3F4-4E86-A834-C902CF11B904}"/>
              </a:ext>
            </a:extLst>
          </p:cNvPr>
          <p:cNvSpPr>
            <a:spLocks noGrp="1"/>
          </p:cNvSpPr>
          <p:nvPr>
            <p:ph idx="1"/>
          </p:nvPr>
        </p:nvSpPr>
        <p:spPr>
          <a:xfrm>
            <a:off x="927768" y="1310043"/>
            <a:ext cx="9765632" cy="4401644"/>
          </a:xfrm>
        </p:spPr>
        <p:txBody>
          <a:bodyPr>
            <a:normAutofit fontScale="85000" lnSpcReduction="10000"/>
          </a:bodyPr>
          <a:lstStyle/>
          <a:p>
            <a:r>
              <a:rPr lang="en-US" dirty="0"/>
              <a:t>Objectives</a:t>
            </a:r>
          </a:p>
          <a:p>
            <a:pPr lvl="1"/>
            <a:r>
              <a:rPr lang="en-US" dirty="0"/>
              <a:t>Development of effective and environmentally benign measures to control scaling and corrosion  (TRL 6 – 8 by 2023, TRL 9 by 2026)</a:t>
            </a:r>
          </a:p>
          <a:p>
            <a:pPr lvl="1"/>
            <a:r>
              <a:rPr lang="en-US" dirty="0"/>
              <a:t>Development of save and environmentally benign measures to remove scaling (TRL 6 – 7 by 2023, TRL 8 – 9 by 2026)</a:t>
            </a:r>
          </a:p>
          <a:p>
            <a:pPr lvl="1"/>
            <a:r>
              <a:rPr lang="en-US" dirty="0"/>
              <a:t>Development of materials that are resistant to corrosion and/or have anti-scaling properties. Such materials can help to reduce operational costs and downtime and to increase the lifetime of components such as submersible pumps and tubing (TRL 5 – 7 by 2023, TRL 8 – 9 by 2026)</a:t>
            </a:r>
          </a:p>
          <a:p>
            <a:pPr lvl="1"/>
            <a:r>
              <a:rPr lang="en-US" dirty="0"/>
              <a:t>Developing materials, including casing couplings and cements, to improve overall heat transfer and to guarantee integrity and resistance to fatigue over the well’s lifetime under the challenging conditions encountered in geothermal applications (TRL 5 – 6 by 2023, TRL 7 – 8 by 2026, TRL 8 – 9 by 2030)</a:t>
            </a:r>
          </a:p>
          <a:p>
            <a:pPr lvl="1"/>
            <a:r>
              <a:rPr lang="en-US" dirty="0"/>
              <a:t>Development of eco-friendly drilling fluids that are stable under high temperature – high pressure conditions and that effectively protect drilling </a:t>
            </a:r>
            <a:r>
              <a:rPr lang="en-US"/>
              <a:t>equipment against </a:t>
            </a:r>
            <a:r>
              <a:rPr lang="en-US" dirty="0"/>
              <a:t>corrosion (TRL 4 – 5 by 2023, TRL 6 – 7 by 2026, TRL 8 – 9 by 2030)</a:t>
            </a:r>
          </a:p>
          <a:p>
            <a:endParaRPr lang="en-BE" dirty="0"/>
          </a:p>
        </p:txBody>
      </p:sp>
    </p:spTree>
    <p:extLst>
      <p:ext uri="{BB962C8B-B14F-4D97-AF65-F5344CB8AC3E}">
        <p14:creationId xmlns:p14="http://schemas.microsoft.com/office/powerpoint/2010/main" val="810690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1E0B-B2EA-4CA3-8A3B-2856B8485430}"/>
              </a:ext>
            </a:extLst>
          </p:cNvPr>
          <p:cNvSpPr>
            <a:spLocks noGrp="1"/>
          </p:cNvSpPr>
          <p:nvPr>
            <p:ph type="title"/>
          </p:nvPr>
        </p:nvSpPr>
        <p:spPr/>
        <p:txBody>
          <a:bodyPr/>
          <a:lstStyle/>
          <a:p>
            <a:r>
              <a:rPr lang="en-US" dirty="0"/>
              <a:t>Action 2: Reduce impact of scaling &amp; corrosion and improve equipment and component lifetime</a:t>
            </a:r>
            <a:endParaRPr lang="en-BE" dirty="0"/>
          </a:p>
        </p:txBody>
      </p:sp>
      <p:sp>
        <p:nvSpPr>
          <p:cNvPr id="3" name="Content Placeholder 2">
            <a:extLst>
              <a:ext uri="{FF2B5EF4-FFF2-40B4-BE49-F238E27FC236}">
                <a16:creationId xmlns:a16="http://schemas.microsoft.com/office/drawing/2014/main" id="{99BCF3BD-0601-4697-AA0B-339AADC694B8}"/>
              </a:ext>
            </a:extLst>
          </p:cNvPr>
          <p:cNvSpPr>
            <a:spLocks noGrp="1"/>
          </p:cNvSpPr>
          <p:nvPr>
            <p:ph idx="1"/>
          </p:nvPr>
        </p:nvSpPr>
        <p:spPr>
          <a:xfrm>
            <a:off x="927768" y="1310043"/>
            <a:ext cx="9765632" cy="3440862"/>
          </a:xfrm>
        </p:spPr>
        <p:txBody>
          <a:bodyPr>
            <a:normAutofit fontScale="92500" lnSpcReduction="20000"/>
          </a:bodyPr>
          <a:lstStyle/>
          <a:p>
            <a:r>
              <a:rPr lang="en-US" dirty="0"/>
              <a:t>Targets</a:t>
            </a:r>
          </a:p>
          <a:p>
            <a:pPr lvl="1"/>
            <a:r>
              <a:rPr lang="en-US" dirty="0"/>
              <a:t>Reduce O&amp;M costs per MWh produced with xx% in 2030 by:</a:t>
            </a:r>
          </a:p>
          <a:p>
            <a:pPr lvl="2"/>
            <a:r>
              <a:rPr lang="en-US" dirty="0"/>
              <a:t>Reduced downtime of geothermal plants due to scaling or corrosion, equipment replacement or cleaning</a:t>
            </a:r>
          </a:p>
          <a:p>
            <a:pPr lvl="2"/>
            <a:r>
              <a:rPr lang="en-US" dirty="0"/>
              <a:t>Increased lifetime of components and equipment</a:t>
            </a:r>
          </a:p>
          <a:p>
            <a:pPr lvl="2"/>
            <a:r>
              <a:rPr lang="en-US" dirty="0"/>
              <a:t>Improve environmental performance and mitigate unsolicited side effects</a:t>
            </a:r>
          </a:p>
          <a:p>
            <a:r>
              <a:rPr lang="en-US" dirty="0"/>
              <a:t>Priority: moderate to high</a:t>
            </a:r>
          </a:p>
          <a:p>
            <a:r>
              <a:rPr lang="en-US" dirty="0"/>
              <a:t>Timeline: short to medium</a:t>
            </a:r>
          </a:p>
          <a:p>
            <a:r>
              <a:rPr lang="en-US" dirty="0"/>
              <a:t>Scope</a:t>
            </a:r>
          </a:p>
          <a:p>
            <a:pPr lvl="1"/>
            <a:r>
              <a:rPr lang="en-US" dirty="0"/>
              <a:t>technology development and demonstration</a:t>
            </a:r>
          </a:p>
          <a:p>
            <a:endParaRPr lang="en-BE" dirty="0"/>
          </a:p>
        </p:txBody>
      </p:sp>
    </p:spTree>
    <p:extLst>
      <p:ext uri="{BB962C8B-B14F-4D97-AF65-F5344CB8AC3E}">
        <p14:creationId xmlns:p14="http://schemas.microsoft.com/office/powerpoint/2010/main" val="376794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8A2F-8C31-4E1D-AC97-4A30EC0D4E4B}"/>
              </a:ext>
            </a:extLst>
          </p:cNvPr>
          <p:cNvSpPr>
            <a:spLocks noGrp="1"/>
          </p:cNvSpPr>
          <p:nvPr>
            <p:ph type="title"/>
          </p:nvPr>
        </p:nvSpPr>
        <p:spPr/>
        <p:txBody>
          <a:bodyPr/>
          <a:lstStyle/>
          <a:p>
            <a:r>
              <a:rPr lang="nl-BE" dirty="0"/>
              <a:t>Action 3: </a:t>
            </a:r>
            <a:r>
              <a:rPr lang="nl-BE" dirty="0" err="1"/>
              <a:t>Efficient</a:t>
            </a:r>
            <a:r>
              <a:rPr lang="nl-BE" dirty="0"/>
              <a:t> resource development</a:t>
            </a:r>
            <a:endParaRPr lang="en-BE" dirty="0"/>
          </a:p>
        </p:txBody>
      </p:sp>
      <p:sp>
        <p:nvSpPr>
          <p:cNvPr id="3" name="Content Placeholder 2">
            <a:extLst>
              <a:ext uri="{FF2B5EF4-FFF2-40B4-BE49-F238E27FC236}">
                <a16:creationId xmlns:a16="http://schemas.microsoft.com/office/drawing/2014/main" id="{28D5F394-830C-449B-956C-3765C0504450}"/>
              </a:ext>
            </a:extLst>
          </p:cNvPr>
          <p:cNvSpPr>
            <a:spLocks noGrp="1"/>
          </p:cNvSpPr>
          <p:nvPr>
            <p:ph idx="1"/>
          </p:nvPr>
        </p:nvSpPr>
        <p:spPr>
          <a:xfrm>
            <a:off x="927768" y="1310043"/>
            <a:ext cx="9765632" cy="3314966"/>
          </a:xfrm>
        </p:spPr>
        <p:txBody>
          <a:bodyPr>
            <a:normAutofit fontScale="85000" lnSpcReduction="10000"/>
          </a:bodyPr>
          <a:lstStyle/>
          <a:p>
            <a:r>
              <a:rPr lang="en-US" dirty="0"/>
              <a:t>Objectives</a:t>
            </a:r>
          </a:p>
          <a:p>
            <a:pPr lvl="1"/>
            <a:r>
              <a:rPr lang="en-US" dirty="0"/>
              <a:t>The development of effective and safe technologies for enhancing energy extraction from low permeability rock (TRL 5 – 6 by 2023, TRL 7 – 8 by 2026, TRL 9 by 2030)</a:t>
            </a:r>
          </a:p>
          <a:p>
            <a:pPr lvl="1"/>
            <a:r>
              <a:rPr lang="en-US" dirty="0"/>
              <a:t>Development of second generation geothermal pumps with prolonged lifetime under aggressive fluid conditions or of alternative lifting technologies (TRL 6 – 7 by 2023, TRL 8 – 9 by 2026)</a:t>
            </a:r>
          </a:p>
          <a:p>
            <a:pPr lvl="1"/>
            <a:r>
              <a:rPr lang="en-US" dirty="0"/>
              <a:t>Increase the ability to predict the thermal, flow and operational behavior of geothermal reservoir, well field and steam network in order to enhance the capacity to control and predict the management efficiency of a geothermal power plant. This asks for the development and testing of thermodynamic models coupled to the flow of steam as well as model to evaluate flow of mass and heat in geothermal wells and reservoirs</a:t>
            </a:r>
          </a:p>
          <a:p>
            <a:pPr lvl="1"/>
            <a:endParaRPr lang="en-US" dirty="0"/>
          </a:p>
          <a:p>
            <a:endParaRPr lang="en-BE" dirty="0"/>
          </a:p>
        </p:txBody>
      </p:sp>
    </p:spTree>
    <p:extLst>
      <p:ext uri="{BB962C8B-B14F-4D97-AF65-F5344CB8AC3E}">
        <p14:creationId xmlns:p14="http://schemas.microsoft.com/office/powerpoint/2010/main" val="948574590"/>
      </p:ext>
    </p:extLst>
  </p:cSld>
  <p:clrMapOvr>
    <a:masterClrMapping/>
  </p:clrMapOvr>
</p:sld>
</file>

<file path=ppt/theme/theme1.xml><?xml version="1.0" encoding="utf-8"?>
<a:theme xmlns:a="http://schemas.openxmlformats.org/drawingml/2006/main" name="Office Theme">
  <a:themeElements>
    <a:clrScheme name="ETIP-DG">
      <a:dk1>
        <a:srgbClr val="8D7C80"/>
      </a:dk1>
      <a:lt1>
        <a:srgbClr val="FFFFFF"/>
      </a:lt1>
      <a:dk2>
        <a:srgbClr val="8D7C80"/>
      </a:dk2>
      <a:lt2>
        <a:srgbClr val="FFFFFF"/>
      </a:lt2>
      <a:accent1>
        <a:srgbClr val="EE4036"/>
      </a:accent1>
      <a:accent2>
        <a:srgbClr val="BE1E2D"/>
      </a:accent2>
      <a:accent3>
        <a:srgbClr val="F6921E"/>
      </a:accent3>
      <a:accent4>
        <a:srgbClr val="FFC000"/>
      </a:accent4>
      <a:accent5>
        <a:srgbClr val="F69C98"/>
      </a:accent5>
      <a:accent6>
        <a:srgbClr val="8D7C80"/>
      </a:accent6>
      <a:hlink>
        <a:srgbClr val="EE4036"/>
      </a:hlink>
      <a:folHlink>
        <a:srgbClr val="8D7C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1476</Words>
  <Application>Microsoft Office PowerPoint</Application>
  <PresentationFormat>Widescreen</PresentationFormat>
  <Paragraphs>102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Gill Sans</vt:lpstr>
      <vt:lpstr>Gill Sans MT</vt:lpstr>
      <vt:lpstr>Times New Roman</vt:lpstr>
      <vt:lpstr>Office Theme</vt:lpstr>
      <vt:lpstr>Chapter RESOURCE ACCESS AND DEVELOPMENT</vt:lpstr>
      <vt:lpstr>Steering Committee assessment</vt:lpstr>
      <vt:lpstr>Steering Committee assessment – grouping of the topics</vt:lpstr>
      <vt:lpstr>Steering Committee assessment – priority targets</vt:lpstr>
      <vt:lpstr>Action 1: Total reinjection and greener power plants</vt:lpstr>
      <vt:lpstr>Action 1: Total reinjection and greener power plants</vt:lpstr>
      <vt:lpstr>Action 2: Reduce impact of scaling &amp; corrosion and improve equipment and component lifetime</vt:lpstr>
      <vt:lpstr>Action 2: Reduce impact of scaling &amp; corrosion and improve equipment and component lifetime</vt:lpstr>
      <vt:lpstr>Action 3: Efficient resource development</vt:lpstr>
      <vt:lpstr>Action 3: Efficient resource development</vt:lpstr>
      <vt:lpstr>Action 4: Effective and rapid penetration rate technology to access the resource</vt:lpstr>
      <vt:lpstr>Action 5: New electronics to monitor and operate geothermal well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Philippe Dumas</dc:creator>
  <cp:lastModifiedBy>Laenen Ben</cp:lastModifiedBy>
  <cp:revision>31</cp:revision>
  <dcterms:created xsi:type="dcterms:W3CDTF">2017-11-08T09:52:04Z</dcterms:created>
  <dcterms:modified xsi:type="dcterms:W3CDTF">2019-05-23T16:06:23Z</dcterms:modified>
</cp:coreProperties>
</file>