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61" r:id="rId5"/>
    <p:sldId id="262" r:id="rId6"/>
    <p:sldId id="263"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7C80"/>
    <a:srgbClr val="E74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3"/>
    <p:restoredTop sz="93566"/>
  </p:normalViewPr>
  <p:slideViewPr>
    <p:cSldViewPr snapToGrid="0" snapToObjects="1">
      <p:cViewPr varScale="1">
        <p:scale>
          <a:sx n="99" d="100"/>
          <a:sy n="99" d="100"/>
        </p:scale>
        <p:origin x="48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fr-BE"/>
              <a:t>Level of priority</a:t>
            </a:r>
          </a:p>
        </c:rich>
      </c:tx>
      <c:overlay val="0"/>
    </c:title>
    <c:autoTitleDeleted val="0"/>
    <c:plotArea>
      <c:layout/>
      <c:barChart>
        <c:barDir val="col"/>
        <c:grouping val="clustered"/>
        <c:varyColors val="0"/>
        <c:ser>
          <c:idx val="0"/>
          <c:order val="0"/>
          <c:tx>
            <c:strRef>
              <c:f>'Question 1'!$B$4</c:f>
              <c:strCache>
                <c:ptCount val="1"/>
                <c:pt idx="0">
                  <c:v>High priority</c:v>
                </c:pt>
              </c:strCache>
            </c:strRef>
          </c:tx>
          <c:spPr>
            <a:solidFill>
              <a:srgbClr val="00BF6F"/>
            </a:solidFill>
            <a:ln>
              <a:prstDash val="solid"/>
            </a:ln>
          </c:spPr>
          <c:invertIfNegative val="0"/>
          <c:cat>
            <c:strRef>
              <c:f>'Question 1'!$A$5:$A$10</c:f>
              <c:strCache>
                <c:ptCount val="6"/>
                <c:pt idx="0">
                  <c:v>Topic 1: Improved exploration prior to drilling</c:v>
                </c:pt>
                <c:pt idx="1">
                  <c:v>Topic 2: Advanced investigation and monitoring technology</c:v>
                </c:pt>
                <c:pt idx="2">
                  <c:v>Topic 3: Exploration workflows - Conceptual models, reservoir characterisation, performance and decision models</c:v>
                </c:pt>
                <c:pt idx="3">
                  <c:v>Topic 4: Exploration catalogues – Reservoir analogues, rock properties and model constraints</c:v>
                </c:pt>
                <c:pt idx="4">
                  <c:v>Topic 5: Assessing resource potential</c:v>
                </c:pt>
                <c:pt idx="5">
                  <c:v>Topic 6: Beyond conventional resources</c:v>
                </c:pt>
              </c:strCache>
            </c:strRef>
          </c:cat>
          <c:val>
            <c:numRef>
              <c:f>'Question 1'!$B$5:$B$10</c:f>
              <c:numCache>
                <c:formatCode>0.00%</c:formatCode>
                <c:ptCount val="6"/>
                <c:pt idx="0">
                  <c:v>0.44440000000000002</c:v>
                </c:pt>
                <c:pt idx="1">
                  <c:v>0.44440000000000002</c:v>
                </c:pt>
                <c:pt idx="2">
                  <c:v>0.55559999999999998</c:v>
                </c:pt>
                <c:pt idx="3">
                  <c:v>0</c:v>
                </c:pt>
                <c:pt idx="4">
                  <c:v>0.66670000000000007</c:v>
                </c:pt>
                <c:pt idx="5">
                  <c:v>0.33329999999999999</c:v>
                </c:pt>
              </c:numCache>
            </c:numRef>
          </c:val>
          <c:extLst>
            <c:ext xmlns:c16="http://schemas.microsoft.com/office/drawing/2014/chart" uri="{C3380CC4-5D6E-409C-BE32-E72D297353CC}">
              <c16:uniqueId val="{00000000-08B6-ED49-8164-6DD700348B95}"/>
            </c:ext>
          </c:extLst>
        </c:ser>
        <c:ser>
          <c:idx val="1"/>
          <c:order val="1"/>
          <c:tx>
            <c:strRef>
              <c:f>'Question 1'!$D$4</c:f>
              <c:strCache>
                <c:ptCount val="1"/>
                <c:pt idx="0">
                  <c:v>Medium priority</c:v>
                </c:pt>
              </c:strCache>
            </c:strRef>
          </c:tx>
          <c:spPr>
            <a:solidFill>
              <a:srgbClr val="507CB6"/>
            </a:solidFill>
            <a:ln>
              <a:prstDash val="solid"/>
            </a:ln>
          </c:spPr>
          <c:invertIfNegative val="0"/>
          <c:cat>
            <c:strRef>
              <c:f>'Question 1'!$A$5:$A$10</c:f>
              <c:strCache>
                <c:ptCount val="6"/>
                <c:pt idx="0">
                  <c:v>Topic 1: Improved exploration prior to drilling</c:v>
                </c:pt>
                <c:pt idx="1">
                  <c:v>Topic 2: Advanced investigation and monitoring technology</c:v>
                </c:pt>
                <c:pt idx="2">
                  <c:v>Topic 3: Exploration workflows - Conceptual models, reservoir characterisation, performance and decision models</c:v>
                </c:pt>
                <c:pt idx="3">
                  <c:v>Topic 4: Exploration catalogues – Reservoir analogues, rock properties and model constraints</c:v>
                </c:pt>
                <c:pt idx="4">
                  <c:v>Topic 5: Assessing resource potential</c:v>
                </c:pt>
                <c:pt idx="5">
                  <c:v>Topic 6: Beyond conventional resources</c:v>
                </c:pt>
              </c:strCache>
            </c:strRef>
          </c:cat>
          <c:val>
            <c:numRef>
              <c:f>'Question 1'!$D$5:$D$10</c:f>
              <c:numCache>
                <c:formatCode>0.00%</c:formatCode>
                <c:ptCount val="6"/>
                <c:pt idx="0">
                  <c:v>0.33329999999999999</c:v>
                </c:pt>
                <c:pt idx="1">
                  <c:v>0.55559999999999998</c:v>
                </c:pt>
                <c:pt idx="2">
                  <c:v>0.44440000000000002</c:v>
                </c:pt>
                <c:pt idx="3">
                  <c:v>0.88890000000000002</c:v>
                </c:pt>
                <c:pt idx="4">
                  <c:v>0.1111</c:v>
                </c:pt>
                <c:pt idx="5">
                  <c:v>0.55559999999999998</c:v>
                </c:pt>
              </c:numCache>
            </c:numRef>
          </c:val>
          <c:extLst>
            <c:ext xmlns:c16="http://schemas.microsoft.com/office/drawing/2014/chart" uri="{C3380CC4-5D6E-409C-BE32-E72D297353CC}">
              <c16:uniqueId val="{00000001-08B6-ED49-8164-6DD700348B95}"/>
            </c:ext>
          </c:extLst>
        </c:ser>
        <c:ser>
          <c:idx val="2"/>
          <c:order val="2"/>
          <c:tx>
            <c:strRef>
              <c:f>'Question 1'!$F$4</c:f>
              <c:strCache>
                <c:ptCount val="1"/>
                <c:pt idx="0">
                  <c:v>Low priority</c:v>
                </c:pt>
              </c:strCache>
            </c:strRef>
          </c:tx>
          <c:spPr>
            <a:solidFill>
              <a:srgbClr val="F9BE00"/>
            </a:solidFill>
            <a:ln>
              <a:prstDash val="solid"/>
            </a:ln>
          </c:spPr>
          <c:invertIfNegative val="0"/>
          <c:cat>
            <c:strRef>
              <c:f>'Question 1'!$A$5:$A$10</c:f>
              <c:strCache>
                <c:ptCount val="6"/>
                <c:pt idx="0">
                  <c:v>Topic 1: Improved exploration prior to drilling</c:v>
                </c:pt>
                <c:pt idx="1">
                  <c:v>Topic 2: Advanced investigation and monitoring technology</c:v>
                </c:pt>
                <c:pt idx="2">
                  <c:v>Topic 3: Exploration workflows - Conceptual models, reservoir characterisation, performance and decision models</c:v>
                </c:pt>
                <c:pt idx="3">
                  <c:v>Topic 4: Exploration catalogues – Reservoir analogues, rock properties and model constraints</c:v>
                </c:pt>
                <c:pt idx="4">
                  <c:v>Topic 5: Assessing resource potential</c:v>
                </c:pt>
                <c:pt idx="5">
                  <c:v>Topic 6: Beyond conventional resources</c:v>
                </c:pt>
              </c:strCache>
            </c:strRef>
          </c:cat>
          <c:val>
            <c:numRef>
              <c:f>'Question 1'!$F$5:$F$10</c:f>
              <c:numCache>
                <c:formatCode>0.00%</c:formatCode>
                <c:ptCount val="6"/>
                <c:pt idx="0">
                  <c:v>0.22220000000000001</c:v>
                </c:pt>
                <c:pt idx="1">
                  <c:v>0</c:v>
                </c:pt>
                <c:pt idx="2">
                  <c:v>0</c:v>
                </c:pt>
                <c:pt idx="3">
                  <c:v>0.1111</c:v>
                </c:pt>
                <c:pt idx="4">
                  <c:v>0.22220000000000001</c:v>
                </c:pt>
                <c:pt idx="5">
                  <c:v>0.1111</c:v>
                </c:pt>
              </c:numCache>
            </c:numRef>
          </c:val>
          <c:extLst>
            <c:ext xmlns:c16="http://schemas.microsoft.com/office/drawing/2014/chart" uri="{C3380CC4-5D6E-409C-BE32-E72D297353CC}">
              <c16:uniqueId val="{00000002-08B6-ED49-8164-6DD700348B95}"/>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fr-BE"/>
              <a:t>Priority timeline</a:t>
            </a:r>
          </a:p>
        </c:rich>
      </c:tx>
      <c:overlay val="0"/>
    </c:title>
    <c:autoTitleDeleted val="0"/>
    <c:plotArea>
      <c:layout/>
      <c:barChart>
        <c:barDir val="col"/>
        <c:grouping val="clustered"/>
        <c:varyColors val="0"/>
        <c:ser>
          <c:idx val="0"/>
          <c:order val="0"/>
          <c:tx>
            <c:strRef>
              <c:f>'Question 1'!$B$32</c:f>
              <c:strCache>
                <c:ptCount val="1"/>
                <c:pt idx="0">
                  <c:v>Short term (2020-2023)</c:v>
                </c:pt>
              </c:strCache>
            </c:strRef>
          </c:tx>
          <c:spPr>
            <a:solidFill>
              <a:srgbClr val="00BF6F"/>
            </a:solidFill>
            <a:ln>
              <a:prstDash val="solid"/>
            </a:ln>
          </c:spPr>
          <c:invertIfNegative val="0"/>
          <c:cat>
            <c:strRef>
              <c:f>'Question 1'!$A$33:$A$38</c:f>
              <c:strCache>
                <c:ptCount val="6"/>
                <c:pt idx="0">
                  <c:v>Topic 1: Improved exploration prior to drilling</c:v>
                </c:pt>
                <c:pt idx="1">
                  <c:v>Topic 2: Advanced investigation and monitoring technology</c:v>
                </c:pt>
                <c:pt idx="2">
                  <c:v>Topic 3: Exploration workflows - Conceptual models, reservoir characterisation, performance and decision models</c:v>
                </c:pt>
                <c:pt idx="3">
                  <c:v>Topic 4: Exploration catalogues – Reservoir analogues, rock properties and model constraints</c:v>
                </c:pt>
                <c:pt idx="4">
                  <c:v>Topic 5: Assessing resource potential</c:v>
                </c:pt>
                <c:pt idx="5">
                  <c:v>Topic 6: Beyond conventional resources</c:v>
                </c:pt>
              </c:strCache>
            </c:strRef>
          </c:cat>
          <c:val>
            <c:numRef>
              <c:f>'Question 1'!$B$33:$B$38</c:f>
              <c:numCache>
                <c:formatCode>0.00%</c:formatCode>
                <c:ptCount val="6"/>
                <c:pt idx="0">
                  <c:v>0.22220000000000001</c:v>
                </c:pt>
                <c:pt idx="1">
                  <c:v>0.55559999999999998</c:v>
                </c:pt>
                <c:pt idx="2">
                  <c:v>0.55559999999999998</c:v>
                </c:pt>
                <c:pt idx="3">
                  <c:v>0</c:v>
                </c:pt>
                <c:pt idx="4">
                  <c:v>0.66670000000000007</c:v>
                </c:pt>
                <c:pt idx="5">
                  <c:v>0.22220000000000001</c:v>
                </c:pt>
              </c:numCache>
            </c:numRef>
          </c:val>
          <c:extLst>
            <c:ext xmlns:c16="http://schemas.microsoft.com/office/drawing/2014/chart" uri="{C3380CC4-5D6E-409C-BE32-E72D297353CC}">
              <c16:uniqueId val="{00000000-28B8-744B-A357-203DAF458D0B}"/>
            </c:ext>
          </c:extLst>
        </c:ser>
        <c:ser>
          <c:idx val="1"/>
          <c:order val="1"/>
          <c:tx>
            <c:strRef>
              <c:f>'Question 1'!$D$32</c:f>
              <c:strCache>
                <c:ptCount val="1"/>
                <c:pt idx="0">
                  <c:v>Medium term (2023-2026)</c:v>
                </c:pt>
              </c:strCache>
            </c:strRef>
          </c:tx>
          <c:spPr>
            <a:solidFill>
              <a:srgbClr val="507CB6"/>
            </a:solidFill>
            <a:ln>
              <a:prstDash val="solid"/>
            </a:ln>
          </c:spPr>
          <c:invertIfNegative val="0"/>
          <c:cat>
            <c:strRef>
              <c:f>'Question 1'!$A$33:$A$38</c:f>
              <c:strCache>
                <c:ptCount val="6"/>
                <c:pt idx="0">
                  <c:v>Topic 1: Improved exploration prior to drilling</c:v>
                </c:pt>
                <c:pt idx="1">
                  <c:v>Topic 2: Advanced investigation and monitoring technology</c:v>
                </c:pt>
                <c:pt idx="2">
                  <c:v>Topic 3: Exploration workflows - Conceptual models, reservoir characterisation, performance and decision models</c:v>
                </c:pt>
                <c:pt idx="3">
                  <c:v>Topic 4: Exploration catalogues – Reservoir analogues, rock properties and model constraints</c:v>
                </c:pt>
                <c:pt idx="4">
                  <c:v>Topic 5: Assessing resource potential</c:v>
                </c:pt>
                <c:pt idx="5">
                  <c:v>Topic 6: Beyond conventional resources</c:v>
                </c:pt>
              </c:strCache>
            </c:strRef>
          </c:cat>
          <c:val>
            <c:numRef>
              <c:f>'Question 1'!$D$33:$D$38</c:f>
              <c:numCache>
                <c:formatCode>0.00%</c:formatCode>
                <c:ptCount val="6"/>
                <c:pt idx="0">
                  <c:v>0.66670000000000007</c:v>
                </c:pt>
                <c:pt idx="1">
                  <c:v>0.44440000000000002</c:v>
                </c:pt>
                <c:pt idx="2">
                  <c:v>0.22220000000000001</c:v>
                </c:pt>
                <c:pt idx="3">
                  <c:v>0.66670000000000007</c:v>
                </c:pt>
                <c:pt idx="4">
                  <c:v>0.33329999999999999</c:v>
                </c:pt>
                <c:pt idx="5">
                  <c:v>0.33329999999999999</c:v>
                </c:pt>
              </c:numCache>
            </c:numRef>
          </c:val>
          <c:extLst>
            <c:ext xmlns:c16="http://schemas.microsoft.com/office/drawing/2014/chart" uri="{C3380CC4-5D6E-409C-BE32-E72D297353CC}">
              <c16:uniqueId val="{00000001-28B8-744B-A357-203DAF458D0B}"/>
            </c:ext>
          </c:extLst>
        </c:ser>
        <c:ser>
          <c:idx val="2"/>
          <c:order val="2"/>
          <c:tx>
            <c:strRef>
              <c:f>'Question 1'!$F$32</c:f>
              <c:strCache>
                <c:ptCount val="1"/>
                <c:pt idx="0">
                  <c:v>Long term (2026-2030)</c:v>
                </c:pt>
              </c:strCache>
            </c:strRef>
          </c:tx>
          <c:spPr>
            <a:solidFill>
              <a:srgbClr val="F9BE00"/>
            </a:solidFill>
            <a:ln>
              <a:prstDash val="solid"/>
            </a:ln>
          </c:spPr>
          <c:invertIfNegative val="0"/>
          <c:cat>
            <c:strRef>
              <c:f>'Question 1'!$A$33:$A$38</c:f>
              <c:strCache>
                <c:ptCount val="6"/>
                <c:pt idx="0">
                  <c:v>Topic 1: Improved exploration prior to drilling</c:v>
                </c:pt>
                <c:pt idx="1">
                  <c:v>Topic 2: Advanced investigation and monitoring technology</c:v>
                </c:pt>
                <c:pt idx="2">
                  <c:v>Topic 3: Exploration workflows - Conceptual models, reservoir characterisation, performance and decision models</c:v>
                </c:pt>
                <c:pt idx="3">
                  <c:v>Topic 4: Exploration catalogues – Reservoir analogues, rock properties and model constraints</c:v>
                </c:pt>
                <c:pt idx="4">
                  <c:v>Topic 5: Assessing resource potential</c:v>
                </c:pt>
                <c:pt idx="5">
                  <c:v>Topic 6: Beyond conventional resources</c:v>
                </c:pt>
              </c:strCache>
            </c:strRef>
          </c:cat>
          <c:val>
            <c:numRef>
              <c:f>'Question 1'!$F$33:$F$38</c:f>
              <c:numCache>
                <c:formatCode>0.00%</c:formatCode>
                <c:ptCount val="6"/>
                <c:pt idx="0">
                  <c:v>0.1111</c:v>
                </c:pt>
                <c:pt idx="1">
                  <c:v>0</c:v>
                </c:pt>
                <c:pt idx="2">
                  <c:v>0.22220000000000001</c:v>
                </c:pt>
                <c:pt idx="3">
                  <c:v>0.33329999999999999</c:v>
                </c:pt>
                <c:pt idx="4">
                  <c:v>0</c:v>
                </c:pt>
                <c:pt idx="5">
                  <c:v>0.44440000000000002</c:v>
                </c:pt>
              </c:numCache>
            </c:numRef>
          </c:val>
          <c:extLst>
            <c:ext xmlns:c16="http://schemas.microsoft.com/office/drawing/2014/chart" uri="{C3380CC4-5D6E-409C-BE32-E72D297353CC}">
              <c16:uniqueId val="{00000002-28B8-744B-A357-203DAF458D0B}"/>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1C32B-F3CE-854A-8CC8-6A6D72D5F45F}"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F424C-6748-964D-8310-3C529607A5A3}" type="slidenum">
              <a:rPr lang="en-US" smtClean="0"/>
              <a:t>‹#›</a:t>
            </a:fld>
            <a:endParaRPr lang="en-US"/>
          </a:p>
        </p:txBody>
      </p:sp>
    </p:spTree>
    <p:extLst>
      <p:ext uri="{BB962C8B-B14F-4D97-AF65-F5344CB8AC3E}">
        <p14:creationId xmlns:p14="http://schemas.microsoft.com/office/powerpoint/2010/main" val="819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p:cNvPicPr/>
          <p:nvPr userDrawn="1"/>
        </p:nvPicPr>
        <p:blipFill rotWithShape="1">
          <a:blip r:embed="rId2">
            <a:extLst>
              <a:ext uri="{28A0092B-C50C-407E-A947-70E740481C1C}">
                <a14:useLocalDpi xmlns:a14="http://schemas.microsoft.com/office/drawing/2010/main" val="0"/>
              </a:ext>
            </a:extLst>
          </a:blip>
          <a:srcRect l="-264" t="48705" r="89228" b="6419"/>
          <a:stretch/>
        </p:blipFill>
        <p:spPr bwMode="auto">
          <a:xfrm>
            <a:off x="4942704" y="0"/>
            <a:ext cx="7249298" cy="6858000"/>
          </a:xfrm>
          <a:prstGeom prst="rect">
            <a:avLst/>
          </a:prstGeom>
          <a:noFill/>
          <a:ln>
            <a:noFill/>
          </a:ln>
          <a:extLst>
            <a:ext uri="{53640926-AAD7-44D8-BBD7-CCE9431645EC}">
              <a14:shadowObscured xmlns:a14="http://schemas.microsoft.com/office/drawing/2010/main"/>
            </a:ext>
          </a:extLst>
        </p:spPr>
      </p:pic>
      <p:pic>
        <p:nvPicPr>
          <p:cNvPr id="11" name="Picture 10"/>
          <p:cNvPicPr/>
          <p:nvPr userDrawn="1"/>
        </p:nvPicPr>
        <p:blipFill rotWithShape="1">
          <a:blip r:embed="rId3">
            <a:extLst>
              <a:ext uri="{28A0092B-C50C-407E-A947-70E740481C1C}">
                <a14:useLocalDpi xmlns:a14="http://schemas.microsoft.com/office/drawing/2010/main" val="0"/>
              </a:ext>
            </a:extLst>
          </a:blip>
          <a:srcRect t="15359"/>
          <a:stretch/>
        </p:blipFill>
        <p:spPr bwMode="auto">
          <a:xfrm>
            <a:off x="3282462" y="1702520"/>
            <a:ext cx="8909538" cy="3845550"/>
          </a:xfrm>
          <a:prstGeom prst="rect">
            <a:avLst/>
          </a:prstGeom>
          <a:noFill/>
          <a:ln>
            <a:noFill/>
          </a:ln>
        </p:spPr>
      </p:pic>
      <p:sp>
        <p:nvSpPr>
          <p:cNvPr id="2" name="Title 1"/>
          <p:cNvSpPr>
            <a:spLocks noGrp="1"/>
          </p:cNvSpPr>
          <p:nvPr>
            <p:ph type="ctrTitle"/>
          </p:nvPr>
        </p:nvSpPr>
        <p:spPr>
          <a:xfrm>
            <a:off x="4592461" y="1934817"/>
            <a:ext cx="6434667" cy="1690478"/>
          </a:xfrm>
        </p:spPr>
        <p:txBody>
          <a:bodyPr anchor="b">
            <a:normAutofit/>
          </a:bodyPr>
          <a:lstStyle>
            <a:lvl1pPr algn="ctr">
              <a:defRPr sz="4800"/>
            </a:lvl1pPr>
          </a:lstStyle>
          <a:p>
            <a:r>
              <a:rPr lang="it-IT"/>
              <a:t>Fare clic per modificare stile</a:t>
            </a:r>
            <a:endParaRPr lang="en-US" dirty="0"/>
          </a:p>
        </p:txBody>
      </p:sp>
      <p:sp>
        <p:nvSpPr>
          <p:cNvPr id="3" name="Subtitle 2"/>
          <p:cNvSpPr>
            <a:spLocks noGrp="1"/>
          </p:cNvSpPr>
          <p:nvPr>
            <p:ph type="subTitle" idx="1"/>
          </p:nvPr>
        </p:nvSpPr>
        <p:spPr>
          <a:xfrm>
            <a:off x="4592460" y="3625296"/>
            <a:ext cx="6434668" cy="68473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en-US" dirty="0"/>
              <a:t>Click to edit Master title style</a:t>
            </a:r>
          </a:p>
        </p:txBody>
      </p:sp>
      <p:sp>
        <p:nvSpPr>
          <p:cNvPr id="19" name="Text Placeholder 2"/>
          <p:cNvSpPr>
            <a:spLocks noGrp="1"/>
          </p:cNvSpPr>
          <p:nvPr>
            <p:ph idx="1"/>
          </p:nvPr>
        </p:nvSpPr>
        <p:spPr>
          <a:xfrm>
            <a:off x="927768" y="1310043"/>
            <a:ext cx="9765632" cy="3080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78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it-IT"/>
              <a:t>Fare clic per modificare stile</a:t>
            </a:r>
            <a:endParaRPr lang="en-US" dirty="0"/>
          </a:p>
        </p:txBody>
      </p:sp>
      <p:sp>
        <p:nvSpPr>
          <p:cNvPr id="19" name="Text Placeholder 2"/>
          <p:cNvSpPr>
            <a:spLocks noGrp="1"/>
          </p:cNvSpPr>
          <p:nvPr>
            <p:ph idx="1"/>
          </p:nvPr>
        </p:nvSpPr>
        <p:spPr>
          <a:xfrm>
            <a:off x="927768" y="1310043"/>
            <a:ext cx="9765632" cy="30802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0" name="Picture 9"/>
          <p:cNvPicPr/>
          <p:nvPr userDrawn="1"/>
        </p:nvPicPr>
        <p:blipFill rotWithShape="1">
          <a:blip r:embed="rId2">
            <a:extLst>
              <a:ext uri="{28A0092B-C50C-407E-A947-70E740481C1C}">
                <a14:useLocalDpi xmlns:a14="http://schemas.microsoft.com/office/drawing/2010/main" val="0"/>
              </a:ext>
            </a:extLst>
          </a:blip>
          <a:srcRect l="8877" t="43274" r="50074" b="43565"/>
          <a:stretch/>
        </p:blipFill>
        <p:spPr bwMode="auto">
          <a:xfrm>
            <a:off x="0" y="1556084"/>
            <a:ext cx="12192000" cy="3894185"/>
          </a:xfrm>
          <a:prstGeom prst="rect">
            <a:avLst/>
          </a:prstGeom>
          <a:noFill/>
          <a:ln>
            <a:noFill/>
          </a:ln>
          <a:extLst>
            <a:ext uri="{53640926-AAD7-44D8-BBD7-CCE9431645EC}">
              <a14:shadowObscured xmlns:a14="http://schemas.microsoft.com/office/drawing/2010/main"/>
            </a:ext>
          </a:extLst>
        </p:spPr>
      </p:pic>
      <p:pic>
        <p:nvPicPr>
          <p:cNvPr id="8" name="Picture 7"/>
          <p:cNvPicPr/>
          <p:nvPr userDrawn="1"/>
        </p:nvPicPr>
        <p:blipFill rotWithShape="1">
          <a:blip r:embed="rId3">
            <a:extLst>
              <a:ext uri="{28A0092B-C50C-407E-A947-70E740481C1C}">
                <a14:useLocalDpi xmlns:a14="http://schemas.microsoft.com/office/drawing/2010/main" val="0"/>
              </a:ext>
            </a:extLst>
          </a:blip>
          <a:srcRect t="15359" b="25014"/>
          <a:stretch/>
        </p:blipFill>
        <p:spPr bwMode="auto">
          <a:xfrm>
            <a:off x="3282462" y="2135657"/>
            <a:ext cx="8909538" cy="2709059"/>
          </a:xfrm>
          <a:prstGeom prst="rect">
            <a:avLst/>
          </a:prstGeom>
          <a:noFill/>
          <a:ln>
            <a:noFill/>
          </a:ln>
        </p:spPr>
      </p:pic>
      <p:sp>
        <p:nvSpPr>
          <p:cNvPr id="9" name="Title 1"/>
          <p:cNvSpPr txBox="1">
            <a:spLocks/>
          </p:cNvSpPr>
          <p:nvPr userDrawn="1"/>
        </p:nvSpPr>
        <p:spPr>
          <a:xfrm>
            <a:off x="3801978" y="2266154"/>
            <a:ext cx="6434667" cy="16904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a:solidFill>
                  <a:srgbClr val="E7403A"/>
                </a:solidFill>
                <a:latin typeface="Gill Sans" charset="0"/>
                <a:ea typeface="Gill Sans" charset="0"/>
                <a:cs typeface="Gill Sans" charset="0"/>
              </a:defRPr>
            </a:lvl1pPr>
          </a:lstStyle>
          <a:p>
            <a:r>
              <a:rPr lang="en-US" dirty="0"/>
              <a:t>Click to edit Master title style</a:t>
            </a:r>
          </a:p>
        </p:txBody>
      </p:sp>
      <p:sp>
        <p:nvSpPr>
          <p:cNvPr id="3" name="Text Placeholder 2"/>
          <p:cNvSpPr>
            <a:spLocks noGrp="1"/>
          </p:cNvSpPr>
          <p:nvPr>
            <p:ph type="body" idx="1"/>
          </p:nvPr>
        </p:nvSpPr>
        <p:spPr>
          <a:xfrm>
            <a:off x="3801978" y="4087129"/>
            <a:ext cx="7545471" cy="43171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sz="half" idx="1"/>
          </p:nvPr>
        </p:nvSpPr>
        <p:spPr>
          <a:xfrm>
            <a:off x="961634" y="1478046"/>
            <a:ext cx="4431632" cy="319555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95634" y="1478046"/>
            <a:ext cx="4431632" cy="319555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0350" y="1477963"/>
            <a:ext cx="4441491" cy="594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980350" y="2301875"/>
            <a:ext cx="4441491" cy="26604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803185" y="1477963"/>
            <a:ext cx="4463364" cy="594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3185" y="2301875"/>
            <a:ext cx="4463364" cy="26604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Title 1"/>
          <p:cNvSpPr>
            <a:spLocks noGrp="1"/>
          </p:cNvSpPr>
          <p:nvPr>
            <p:ph type="title"/>
          </p:nvPr>
        </p:nvSpPr>
        <p:spPr>
          <a:xfrm>
            <a:off x="656835" y="325727"/>
            <a:ext cx="9765632" cy="504843"/>
          </a:xfrm>
        </p:spPr>
        <p:txBody>
          <a:bodyPr/>
          <a:lstStyle/>
          <a:p>
            <a:r>
              <a:rPr lang="it-IT"/>
              <a:t>Fare clic per modificare stile</a:t>
            </a:r>
            <a:endParaRPr lang="en-US" dirty="0"/>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76670"/>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588168" y="1376670"/>
            <a:ext cx="312821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Title 1"/>
          <p:cNvSpPr>
            <a:spLocks noGrp="1"/>
          </p:cNvSpPr>
          <p:nvPr>
            <p:ph type="title"/>
          </p:nvPr>
        </p:nvSpPr>
        <p:spPr>
          <a:xfrm>
            <a:off x="1588168" y="376527"/>
            <a:ext cx="9765632" cy="504843"/>
          </a:xfrm>
        </p:spPr>
        <p:txBody>
          <a:bodyPr/>
          <a:lstStyle/>
          <a:p>
            <a:r>
              <a:rPr lang="it-IT"/>
              <a:t>Fare clic per modificare stile</a:t>
            </a:r>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70358" y="1376670"/>
            <a:ext cx="588503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a:p>
        </p:txBody>
      </p:sp>
      <p:sp>
        <p:nvSpPr>
          <p:cNvPr id="4" name="Text Placeholder 3"/>
          <p:cNvSpPr>
            <a:spLocks noGrp="1"/>
          </p:cNvSpPr>
          <p:nvPr>
            <p:ph type="body" sz="half" idx="2"/>
          </p:nvPr>
        </p:nvSpPr>
        <p:spPr>
          <a:xfrm>
            <a:off x="1615282" y="1376670"/>
            <a:ext cx="31331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Title 1"/>
          <p:cNvSpPr>
            <a:spLocks noGrp="1"/>
          </p:cNvSpPr>
          <p:nvPr>
            <p:ph type="title"/>
          </p:nvPr>
        </p:nvSpPr>
        <p:spPr>
          <a:xfrm>
            <a:off x="1588168" y="376527"/>
            <a:ext cx="9765632" cy="504843"/>
          </a:xfrm>
        </p:spPr>
        <p:txBody>
          <a:bodyPr/>
          <a:lstStyle/>
          <a:p>
            <a:r>
              <a:rPr lang="it-IT"/>
              <a:t>Fare clic per modificare stile</a:t>
            </a:r>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stile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C8A7D8-5828-C14B-A6C6-FAD44E840F14}" type="datetimeFigureOut">
              <a:rPr lang="en-US" smtClean="0"/>
              <a:t>5/23/2019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37BD6B-831E-6F40-B662-AC6F1BFD994D}"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Content Placeholder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64109" y="1049867"/>
            <a:ext cx="11812025" cy="4859868"/>
          </a:xfrm>
          <a:prstGeom prst="rect">
            <a:avLst/>
          </a:prstGeom>
        </p:spPr>
      </p:pic>
      <p:sp>
        <p:nvSpPr>
          <p:cNvPr id="2"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it-IT"/>
              <a:t>Fare clic per modificare stile</a:t>
            </a:r>
            <a:endParaRPr lang="en-US" dirty="0"/>
          </a:p>
        </p:txBody>
      </p:sp>
      <p:sp>
        <p:nvSpPr>
          <p:cNvPr id="3" name="Text Placeholder 2"/>
          <p:cNvSpPr>
            <a:spLocks noGrp="1"/>
          </p:cNvSpPr>
          <p:nvPr>
            <p:ph type="body" idx="1"/>
          </p:nvPr>
        </p:nvSpPr>
        <p:spPr>
          <a:xfrm>
            <a:off x="927768" y="1310043"/>
            <a:ext cx="9765632" cy="30802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4108" y="5909735"/>
            <a:ext cx="11692545" cy="711198"/>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9" r:id="rId9"/>
    <p:sldLayoutId id="2147483660" r:id="rId10"/>
  </p:sldLayoutIdLst>
  <p:txStyles>
    <p:titleStyle>
      <a:lvl1pPr algn="l" defTabSz="914400" rtl="0" eaLnBrk="1" latinLnBrk="0" hangingPunct="1">
        <a:lnSpc>
          <a:spcPct val="90000"/>
        </a:lnSpc>
        <a:spcBef>
          <a:spcPct val="0"/>
        </a:spcBef>
        <a:buNone/>
        <a:defRPr sz="2800" b="1" i="0" kern="1200">
          <a:solidFill>
            <a:srgbClr val="E7403A"/>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8D7C80"/>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b="0" i="0" kern="1200">
          <a:solidFill>
            <a:srgbClr val="8D7C80"/>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b="0" i="0" kern="1200">
          <a:solidFill>
            <a:srgbClr val="8D7C80"/>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b="0" i="0" kern="1200">
          <a:solidFill>
            <a:srgbClr val="8D7C80"/>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b="0" i="0" kern="1200">
          <a:solidFill>
            <a:srgbClr val="8D7C80"/>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Chapter PREDICTION AND ASSESSMENT OF RESOURCES</a:t>
            </a:r>
          </a:p>
        </p:txBody>
      </p:sp>
      <p:sp>
        <p:nvSpPr>
          <p:cNvPr id="3" name="Subtitle 2"/>
          <p:cNvSpPr>
            <a:spLocks noGrp="1"/>
          </p:cNvSpPr>
          <p:nvPr>
            <p:ph type="subTitle" idx="1"/>
          </p:nvPr>
        </p:nvSpPr>
        <p:spPr/>
        <p:txBody>
          <a:bodyPr>
            <a:normAutofit/>
          </a:bodyPr>
          <a:lstStyle/>
          <a:p>
            <a:r>
              <a:rPr lang="en-US" dirty="0"/>
              <a:t>Webinar consultation 24/05/2019</a:t>
            </a:r>
          </a:p>
        </p:txBody>
      </p:sp>
      <p:sp>
        <p:nvSpPr>
          <p:cNvPr id="5" name="Text Box 23"/>
          <p:cNvSpPr txBox="1"/>
          <p:nvPr/>
        </p:nvSpPr>
        <p:spPr>
          <a:xfrm>
            <a:off x="3907971" y="5854709"/>
            <a:ext cx="6397016" cy="3600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900" dirty="0">
                <a:solidFill>
                  <a:srgbClr val="FFFFFF"/>
                </a:solidFill>
                <a:effectLst/>
                <a:latin typeface="Arial" charset="0"/>
                <a:ea typeface="Calibri" charset="0"/>
                <a:cs typeface="Times New Roman" charset="0"/>
              </a:rPr>
              <a:t>Co-funded by the European Union's Horizon 2020 Research and Innovation </a:t>
            </a:r>
            <a:r>
              <a:rPr lang="en-US" sz="900" dirty="0" err="1">
                <a:solidFill>
                  <a:srgbClr val="FFFFFF"/>
                </a:solidFill>
                <a:latin typeface="Arial" charset="0"/>
                <a:ea typeface="Calibri" charset="0"/>
                <a:cs typeface="Times New Roman" charset="0"/>
              </a:rPr>
              <a:t>Pr</a:t>
            </a:r>
            <a:r>
              <a:rPr lang="en-US" sz="900" dirty="0" err="1">
                <a:solidFill>
                  <a:srgbClr val="FFFFFF"/>
                </a:solidFill>
                <a:effectLst/>
                <a:latin typeface="Arial" charset="0"/>
                <a:ea typeface="Calibri" charset="0"/>
                <a:cs typeface="Times New Roman" charset="0"/>
              </a:rPr>
              <a:t>ogramme</a:t>
            </a:r>
            <a:r>
              <a:rPr lang="en-US" sz="900" dirty="0">
                <a:solidFill>
                  <a:srgbClr val="FFFFFF"/>
                </a:solidFill>
                <a:effectLst/>
                <a:latin typeface="Arial" charset="0"/>
                <a:ea typeface="Calibri" charset="0"/>
                <a:cs typeface="Times New Roman" charset="0"/>
              </a:rPr>
              <a:t> [GA. </a:t>
            </a:r>
            <a:r>
              <a:rPr lang="en-US" sz="900" dirty="0">
                <a:solidFill>
                  <a:srgbClr val="FFFFFF"/>
                </a:solidFill>
                <a:latin typeface="Arial" charset="0"/>
                <a:ea typeface="Calibri" charset="0"/>
                <a:cs typeface="Times New Roman" charset="0"/>
              </a:rPr>
              <a:t>N. </a:t>
            </a:r>
            <a:r>
              <a:rPr lang="en-US" sz="900" dirty="0">
                <a:solidFill>
                  <a:srgbClr val="FFFFFF"/>
                </a:solidFill>
                <a:effectLst/>
                <a:latin typeface="Arial" charset="0"/>
                <a:ea typeface="Calibri" charset="0"/>
                <a:cs typeface="Times New Roman" charset="0"/>
              </a:rPr>
              <a:t>773392]</a:t>
            </a:r>
            <a:endParaRPr lang="en-GB" sz="900" dirty="0">
              <a:solidFill>
                <a:srgbClr val="8D7C80"/>
              </a:solidFill>
              <a:effectLst/>
              <a:latin typeface="Gill Sans" charset="0"/>
              <a:ea typeface="Calibri" charset="0"/>
              <a:cs typeface="Times New Roman" charset="0"/>
            </a:endParaRPr>
          </a:p>
        </p:txBody>
      </p:sp>
      <p:pic>
        <p:nvPicPr>
          <p:cNvPr id="7" name="Picture 6">
            <a:extLst>
              <a:ext uri="{FF2B5EF4-FFF2-40B4-BE49-F238E27FC236}">
                <a16:creationId xmlns:a16="http://schemas.microsoft.com/office/drawing/2014/main" id="{E6347BF1-9AEC-4638-8BD3-6381456698F9}"/>
              </a:ext>
            </a:extLst>
          </p:cNvPr>
          <p:cNvPicPr>
            <a:picLocks noChangeAspect="1"/>
          </p:cNvPicPr>
          <p:nvPr/>
        </p:nvPicPr>
        <p:blipFill>
          <a:blip r:embed="rId2"/>
          <a:stretch>
            <a:fillRect/>
          </a:stretch>
        </p:blipFill>
        <p:spPr>
          <a:xfrm>
            <a:off x="3286673" y="5854709"/>
            <a:ext cx="538653" cy="3600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35" y="376527"/>
            <a:ext cx="9765632" cy="504843"/>
          </a:xfrm>
        </p:spPr>
        <p:txBody>
          <a:bodyPr/>
          <a:lstStyle/>
          <a:p>
            <a:r>
              <a:rPr lang="en-US" dirty="0"/>
              <a:t>Steering Committee assessment</a:t>
            </a:r>
          </a:p>
        </p:txBody>
      </p:sp>
      <p:sp>
        <p:nvSpPr>
          <p:cNvPr id="4" name="TextBox 3">
            <a:extLst>
              <a:ext uri="{FF2B5EF4-FFF2-40B4-BE49-F238E27FC236}">
                <a16:creationId xmlns:a16="http://schemas.microsoft.com/office/drawing/2014/main" id="{599C8CE8-B3EF-4B89-A1AB-5BE16CEC3FB3}"/>
              </a:ext>
            </a:extLst>
          </p:cNvPr>
          <p:cNvSpPr txBox="1"/>
          <p:nvPr/>
        </p:nvSpPr>
        <p:spPr>
          <a:xfrm>
            <a:off x="8000468" y="1225414"/>
            <a:ext cx="3739248" cy="3693319"/>
          </a:xfrm>
          <a:prstGeom prst="rect">
            <a:avLst/>
          </a:prstGeom>
          <a:noFill/>
        </p:spPr>
        <p:txBody>
          <a:bodyPr wrap="square" rtlCol="0">
            <a:spAutoFit/>
          </a:bodyPr>
          <a:lstStyle/>
          <a:p>
            <a:r>
              <a:rPr lang="en-GB" b="1" dirty="0">
                <a:solidFill>
                  <a:srgbClr val="FF0000"/>
                </a:solidFill>
              </a:rPr>
              <a:t>Merge suggestions:</a:t>
            </a:r>
          </a:p>
          <a:p>
            <a:endParaRPr lang="en-GB" dirty="0"/>
          </a:p>
          <a:p>
            <a:r>
              <a:rPr lang="en-GB" dirty="0"/>
              <a:t>Topic A: Exploration methods (topic 1+2, topic 1&amp;5 of chapter 2)</a:t>
            </a:r>
          </a:p>
          <a:p>
            <a:endParaRPr lang="en-GB" dirty="0"/>
          </a:p>
          <a:p>
            <a:r>
              <a:rPr lang="en-GB" dirty="0"/>
              <a:t>Topic B:  Workflow and catalogues (topic 3+4 )</a:t>
            </a:r>
          </a:p>
          <a:p>
            <a:endParaRPr lang="en-GB" dirty="0"/>
          </a:p>
          <a:p>
            <a:r>
              <a:rPr lang="en-GB" dirty="0"/>
              <a:t>Topic C:  Assessing potential (topic 5, high priority)</a:t>
            </a:r>
          </a:p>
          <a:p>
            <a:endParaRPr lang="en-GB" dirty="0"/>
          </a:p>
          <a:p>
            <a:r>
              <a:rPr lang="en-GB" dirty="0"/>
              <a:t>Topic D: Hybrid plants incl. Minerals (topic 5)</a:t>
            </a:r>
          </a:p>
        </p:txBody>
      </p:sp>
      <p:graphicFrame>
        <p:nvGraphicFramePr>
          <p:cNvPr id="5" name="Content Placeholder 3">
            <a:extLst>
              <a:ext uri="{FF2B5EF4-FFF2-40B4-BE49-F238E27FC236}">
                <a16:creationId xmlns:a16="http://schemas.microsoft.com/office/drawing/2014/main" id="{3ECDB1B6-20F5-2A49-BC1E-635A141897DF}"/>
              </a:ext>
            </a:extLst>
          </p:cNvPr>
          <p:cNvGraphicFramePr>
            <a:graphicFrameLocks noGrp="1"/>
          </p:cNvGraphicFramePr>
          <p:nvPr>
            <p:ph idx="1"/>
            <p:extLst>
              <p:ext uri="{D42A27DB-BD31-4B8C-83A1-F6EECF244321}">
                <p14:modId xmlns:p14="http://schemas.microsoft.com/office/powerpoint/2010/main" val="419929967"/>
              </p:ext>
            </p:extLst>
          </p:nvPr>
        </p:nvGraphicFramePr>
        <p:xfrm>
          <a:off x="279898" y="1012420"/>
          <a:ext cx="7720570" cy="3081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8FB3B8C8-6035-F749-8D5B-A76CB3154D68}"/>
              </a:ext>
            </a:extLst>
          </p:cNvPr>
          <p:cNvGraphicFramePr>
            <a:graphicFrameLocks/>
          </p:cNvGraphicFramePr>
          <p:nvPr>
            <p:extLst>
              <p:ext uri="{D42A27DB-BD31-4B8C-83A1-F6EECF244321}">
                <p14:modId xmlns:p14="http://schemas.microsoft.com/office/powerpoint/2010/main" val="3610725534"/>
              </p:ext>
            </p:extLst>
          </p:nvPr>
        </p:nvGraphicFramePr>
        <p:xfrm>
          <a:off x="3348842" y="3917091"/>
          <a:ext cx="4651626" cy="29531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050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1: Improved exploration prior to, during and after drilling</a:t>
            </a:r>
          </a:p>
        </p:txBody>
      </p:sp>
      <p:sp>
        <p:nvSpPr>
          <p:cNvPr id="4" name="Segnaposto contenuto 3"/>
          <p:cNvSpPr>
            <a:spLocks noGrp="1"/>
          </p:cNvSpPr>
          <p:nvPr>
            <p:ph idx="1"/>
          </p:nvPr>
        </p:nvSpPr>
        <p:spPr>
          <a:xfrm>
            <a:off x="927768" y="1310042"/>
            <a:ext cx="9765632" cy="4176357"/>
          </a:xfrm>
        </p:spPr>
        <p:txBody>
          <a:bodyPr>
            <a:normAutofit fontScale="62500" lnSpcReduction="20000"/>
          </a:bodyPr>
          <a:lstStyle/>
          <a:p>
            <a:pPr marL="0" indent="0">
              <a:buNone/>
            </a:pPr>
            <a:r>
              <a:rPr lang="en-GB" sz="2600" b="1" dirty="0"/>
              <a:t>Objectives</a:t>
            </a:r>
          </a:p>
          <a:p>
            <a:r>
              <a:rPr lang="en-GB" sz="2100" dirty="0"/>
              <a:t>Develop </a:t>
            </a:r>
            <a:r>
              <a:rPr lang="en-US" sz="2100" dirty="0"/>
              <a:t>advanced exploration, investigation and monitoring technologies to reduce the cost of surveys and improve the resolution of underground imaging,  by 2025 (from TRL 5-6 to 8)</a:t>
            </a:r>
          </a:p>
          <a:p>
            <a:r>
              <a:rPr lang="en-GB" sz="2100" dirty="0"/>
              <a:t>Develop an integrated approach by improving the </a:t>
            </a:r>
            <a:r>
              <a:rPr lang="en-GB" sz="2100" dirty="0" err="1"/>
              <a:t>multidisciplinarity</a:t>
            </a:r>
            <a:r>
              <a:rPr lang="en-GB" sz="2100" dirty="0"/>
              <a:t> of exploration methods, joint modelling as well as by using specialised data and computational science </a:t>
            </a:r>
            <a:r>
              <a:rPr lang="en-US" sz="2100" dirty="0"/>
              <a:t>advanced exploration, investigation and monitoring technologies by 2030 (from TRL 5-6 to 8 by extended demo)</a:t>
            </a:r>
          </a:p>
          <a:p>
            <a:r>
              <a:rPr lang="en-US" sz="2100" dirty="0"/>
              <a:t>Improve logging and logging-while-drilling tools, including those for harsh condition (from TRL 5-6 to 8)</a:t>
            </a:r>
          </a:p>
          <a:p>
            <a:pPr marL="0" indent="0">
              <a:buNone/>
            </a:pPr>
            <a:endParaRPr lang="en-GB" sz="2600" dirty="0"/>
          </a:p>
          <a:p>
            <a:pPr marL="0" indent="0">
              <a:buNone/>
            </a:pPr>
            <a:r>
              <a:rPr lang="en-GB" sz="2600" b="1" dirty="0"/>
              <a:t>Targets</a:t>
            </a:r>
          </a:p>
          <a:p>
            <a:r>
              <a:rPr lang="en-GB" sz="2100" dirty="0"/>
              <a:t>mitigate risks during the feasibility and operational phases of a geothermal project, by maximising probability of: predicting physical (T, P, permeability, stress…) and chemical parameters; detecting fluid-bearing fractures and faults; </a:t>
            </a:r>
          </a:p>
          <a:p>
            <a:r>
              <a:rPr lang="en-GB" sz="2100" dirty="0"/>
              <a:t>Reduce the cost of surveys</a:t>
            </a:r>
          </a:p>
          <a:p>
            <a:r>
              <a:rPr lang="en-GB" sz="2100" dirty="0"/>
              <a:t>New/advanced down-hole sensors</a:t>
            </a:r>
          </a:p>
          <a:p>
            <a:r>
              <a:rPr lang="en-GB" sz="2100" dirty="0"/>
              <a:t>KPI: &gt;</a:t>
            </a:r>
            <a:r>
              <a:rPr lang="en-GB" sz="2100" dirty="0" err="1"/>
              <a:t>n.ber</a:t>
            </a:r>
            <a:r>
              <a:rPr lang="en-GB" sz="2100" dirty="0"/>
              <a:t> of productive/abandoned wells, &gt;</a:t>
            </a:r>
            <a:r>
              <a:rPr lang="en-GB" sz="2100" dirty="0" err="1"/>
              <a:t>n.ber</a:t>
            </a:r>
            <a:r>
              <a:rPr lang="en-GB" sz="2100" dirty="0"/>
              <a:t> of pre-feasibility/feasibility projects, </a:t>
            </a:r>
            <a:r>
              <a:rPr lang="en-GB" sz="2100" dirty="0" err="1"/>
              <a:t>n.ber</a:t>
            </a:r>
            <a:r>
              <a:rPr lang="en-GB" sz="2100" dirty="0"/>
              <a:t> of logging and monitoring tools for …</a:t>
            </a:r>
          </a:p>
          <a:p>
            <a:endParaRPr lang="en-GB" sz="2100" dirty="0"/>
          </a:p>
          <a:p>
            <a:pPr marL="0" indent="0">
              <a:buNone/>
            </a:pPr>
            <a:r>
              <a:rPr lang="en-GB" sz="2100" dirty="0"/>
              <a:t>Scope: partnership for demonstration? see shared knowledge</a:t>
            </a:r>
          </a:p>
          <a:p>
            <a:pPr marL="0" indent="0">
              <a:buNone/>
            </a:pPr>
            <a:r>
              <a:rPr lang="en-GB" sz="2100" dirty="0"/>
              <a:t>Priority: medium</a:t>
            </a:r>
          </a:p>
        </p:txBody>
      </p:sp>
    </p:spTree>
    <p:extLst>
      <p:ext uri="{BB962C8B-B14F-4D97-AF65-F5344CB8AC3E}">
        <p14:creationId xmlns:p14="http://schemas.microsoft.com/office/powerpoint/2010/main" val="961762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2: Exploration workflows and catalogues</a:t>
            </a:r>
          </a:p>
        </p:txBody>
      </p:sp>
      <p:sp>
        <p:nvSpPr>
          <p:cNvPr id="4" name="Segnaposto contenuto 3"/>
          <p:cNvSpPr>
            <a:spLocks noGrp="1"/>
          </p:cNvSpPr>
          <p:nvPr>
            <p:ph idx="1"/>
          </p:nvPr>
        </p:nvSpPr>
        <p:spPr>
          <a:xfrm>
            <a:off x="927768" y="1310042"/>
            <a:ext cx="9765632" cy="4416201"/>
          </a:xfrm>
        </p:spPr>
        <p:txBody>
          <a:bodyPr>
            <a:normAutofit fontScale="77500" lnSpcReduction="20000"/>
          </a:bodyPr>
          <a:lstStyle/>
          <a:p>
            <a:pPr marL="0" indent="0">
              <a:buNone/>
            </a:pPr>
            <a:r>
              <a:rPr lang="en-US" sz="2100" dirty="0"/>
              <a:t>To improve reservoir </a:t>
            </a:r>
            <a:r>
              <a:rPr lang="en-US" sz="2100" dirty="0" err="1"/>
              <a:t>characterisation</a:t>
            </a:r>
            <a:r>
              <a:rPr lang="en-US" sz="2100" dirty="0"/>
              <a:t> we need further understanding of processes and properties</a:t>
            </a:r>
          </a:p>
          <a:p>
            <a:pPr marL="0" indent="0">
              <a:buNone/>
            </a:pPr>
            <a:r>
              <a:rPr lang="en-GB" sz="2600" b="1" dirty="0"/>
              <a:t>Objectives</a:t>
            </a:r>
          </a:p>
          <a:p>
            <a:r>
              <a:rPr lang="en-GB" sz="2100" dirty="0"/>
              <a:t>Demonstrate advanced workflows for reservoir characterisation for different reservoir types and portfolio approaches (by 2025, TRL 7?). In combination with Topic 1</a:t>
            </a:r>
          </a:p>
          <a:p>
            <a:r>
              <a:rPr lang="en-GB" sz="2100" dirty="0"/>
              <a:t>Build and extend </a:t>
            </a:r>
            <a:r>
              <a:rPr lang="en-GB" sz="2000" dirty="0"/>
              <a:t>catalogues of rock properties and fluid-rock interaction, </a:t>
            </a:r>
            <a:r>
              <a:rPr lang="en-US" sz="2000" dirty="0"/>
              <a:t>multiscale reference models and maps supplying constraints for regional and site models </a:t>
            </a:r>
            <a:r>
              <a:rPr lang="en-GB" sz="2000" dirty="0"/>
              <a:t>(by 2025 implementation and continuous updating, TRL 7?)</a:t>
            </a:r>
          </a:p>
          <a:p>
            <a:endParaRPr lang="en-GB" sz="2000" dirty="0"/>
          </a:p>
          <a:p>
            <a:pPr marL="0" indent="0">
              <a:buNone/>
            </a:pPr>
            <a:r>
              <a:rPr lang="en-GB" sz="2600" b="1" dirty="0"/>
              <a:t>Targets</a:t>
            </a:r>
          </a:p>
          <a:p>
            <a:r>
              <a:rPr lang="en-GB" sz="2100" dirty="0"/>
              <a:t>Improved resource and uncertainty reporting protocols, contributing to: transparent and harmonized methods and instruments for technical and financial risk management; increased transparency for stakeholders, better assessment of energy stocks across Europe and direct comparison with other RES projects </a:t>
            </a:r>
          </a:p>
          <a:p>
            <a:r>
              <a:rPr lang="en-GB" sz="2100" dirty="0"/>
              <a:t>KPI: protocol?, database/catalogue, number of data in the database</a:t>
            </a:r>
          </a:p>
          <a:p>
            <a:pPr marL="0" indent="0">
              <a:buNone/>
            </a:pPr>
            <a:endParaRPr lang="en-GB" sz="2100" dirty="0"/>
          </a:p>
          <a:p>
            <a:pPr marL="0" indent="0">
              <a:buNone/>
            </a:pPr>
            <a:r>
              <a:rPr lang="en-GB" sz="2100" dirty="0"/>
              <a:t>Scope: partnership for demonstration? see shared knowledge</a:t>
            </a:r>
          </a:p>
          <a:p>
            <a:pPr marL="0" indent="0">
              <a:buNone/>
            </a:pPr>
            <a:r>
              <a:rPr lang="en-GB" sz="2100" dirty="0"/>
              <a:t>Priority: medium</a:t>
            </a:r>
          </a:p>
        </p:txBody>
      </p:sp>
    </p:spTree>
    <p:extLst>
      <p:ext uri="{BB962C8B-B14F-4D97-AF65-F5344CB8AC3E}">
        <p14:creationId xmlns:p14="http://schemas.microsoft.com/office/powerpoint/2010/main" val="75464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3: Assessing resource potential</a:t>
            </a:r>
          </a:p>
        </p:txBody>
      </p:sp>
      <p:sp>
        <p:nvSpPr>
          <p:cNvPr id="4" name="Segnaposto contenuto 3"/>
          <p:cNvSpPr>
            <a:spLocks noGrp="1"/>
          </p:cNvSpPr>
          <p:nvPr>
            <p:ph idx="1"/>
          </p:nvPr>
        </p:nvSpPr>
        <p:spPr>
          <a:xfrm>
            <a:off x="927768" y="1310042"/>
            <a:ext cx="9765632" cy="4176357"/>
          </a:xfrm>
        </p:spPr>
        <p:txBody>
          <a:bodyPr>
            <a:normAutofit fontScale="92500" lnSpcReduction="10000"/>
          </a:bodyPr>
          <a:lstStyle/>
          <a:p>
            <a:pPr marL="0" indent="0">
              <a:buNone/>
            </a:pPr>
            <a:r>
              <a:rPr lang="en-GB" sz="2000" dirty="0"/>
              <a:t>There is still a need for a comprehensive overview of current and future GE sustainability scenarios </a:t>
            </a:r>
            <a:endParaRPr lang="en-GB" sz="2100" dirty="0"/>
          </a:p>
          <a:p>
            <a:pPr marL="0" indent="0">
              <a:buNone/>
            </a:pPr>
            <a:r>
              <a:rPr lang="en-GB" sz="2600" dirty="0"/>
              <a:t>Objectives</a:t>
            </a:r>
          </a:p>
          <a:p>
            <a:r>
              <a:rPr lang="en-GB" sz="2100" dirty="0"/>
              <a:t>Develop </a:t>
            </a:r>
            <a:r>
              <a:rPr lang="en-GB" sz="2000" dirty="0"/>
              <a:t>a reliable methodology and tools to perform resource assessment (by 2023, TRL )</a:t>
            </a:r>
          </a:p>
          <a:p>
            <a:r>
              <a:rPr lang="en-GB" sz="2100" dirty="0"/>
              <a:t>Demonstrate </a:t>
            </a:r>
            <a:r>
              <a:rPr lang="en-GB" sz="2000" dirty="0"/>
              <a:t>communication and reporting protocols (by 2025, TRL )</a:t>
            </a:r>
            <a:endParaRPr lang="en-GB" sz="2100" dirty="0"/>
          </a:p>
          <a:p>
            <a:pPr marL="0" indent="0">
              <a:buNone/>
            </a:pPr>
            <a:r>
              <a:rPr lang="en-GB" sz="2600" dirty="0"/>
              <a:t>Targets</a:t>
            </a:r>
          </a:p>
          <a:p>
            <a:r>
              <a:rPr lang="en-GB" sz="2000" dirty="0"/>
              <a:t>Multi-level GE potential assessment and comparison framework to be used by investors, regulators, governments and consumers</a:t>
            </a:r>
          </a:p>
          <a:p>
            <a:r>
              <a:rPr lang="en-GB" sz="2100" dirty="0"/>
              <a:t>KPI: number of stakeholders using the protocol for producing potential maps</a:t>
            </a:r>
          </a:p>
          <a:p>
            <a:pPr marL="0" indent="0">
              <a:buNone/>
            </a:pPr>
            <a:endParaRPr lang="en-GB" sz="2100" dirty="0"/>
          </a:p>
          <a:p>
            <a:pPr marL="0" indent="0">
              <a:buNone/>
            </a:pPr>
            <a:r>
              <a:rPr lang="en-GB" sz="2100" dirty="0"/>
              <a:t>Scope: partnership for demonstration? see shared knowledge</a:t>
            </a:r>
          </a:p>
          <a:p>
            <a:pPr marL="0" indent="0">
              <a:buNone/>
            </a:pPr>
            <a:r>
              <a:rPr lang="en-GB" sz="2100" dirty="0">
                <a:solidFill>
                  <a:schemeClr val="accent1"/>
                </a:solidFill>
              </a:rPr>
              <a:t>Priority: high</a:t>
            </a:r>
          </a:p>
        </p:txBody>
      </p:sp>
    </p:spTree>
    <p:extLst>
      <p:ext uri="{BB962C8B-B14F-4D97-AF65-F5344CB8AC3E}">
        <p14:creationId xmlns:p14="http://schemas.microsoft.com/office/powerpoint/2010/main" val="1961566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107" y="338669"/>
            <a:ext cx="10382833" cy="504843"/>
          </a:xfrm>
        </p:spPr>
        <p:txBody>
          <a:bodyPr/>
          <a:lstStyle/>
          <a:p>
            <a:r>
              <a:rPr lang="en-US" dirty="0"/>
              <a:t>Topic 4: Cutting edge geothermal resources</a:t>
            </a:r>
          </a:p>
        </p:txBody>
      </p:sp>
      <p:sp>
        <p:nvSpPr>
          <p:cNvPr id="4" name="Segnaposto contenuto 3"/>
          <p:cNvSpPr>
            <a:spLocks noGrp="1"/>
          </p:cNvSpPr>
          <p:nvPr>
            <p:ph idx="1"/>
          </p:nvPr>
        </p:nvSpPr>
        <p:spPr>
          <a:xfrm>
            <a:off x="927768" y="1310042"/>
            <a:ext cx="9765632" cy="4176357"/>
          </a:xfrm>
        </p:spPr>
        <p:txBody>
          <a:bodyPr>
            <a:normAutofit fontScale="85000" lnSpcReduction="20000"/>
          </a:bodyPr>
          <a:lstStyle/>
          <a:p>
            <a:pPr marL="0" indent="0">
              <a:buNone/>
            </a:pPr>
            <a:r>
              <a:rPr lang="en-GB" sz="2000" dirty="0"/>
              <a:t>Enhanced Geothermal Systems (EGS), offshore resources, and reused oil and gas wells, can significantly contribute to geothermal energy growth in the future but their potential is still poorly known</a:t>
            </a:r>
            <a:r>
              <a:rPr lang="en-GB" sz="2100" dirty="0"/>
              <a:t>. </a:t>
            </a:r>
          </a:p>
          <a:p>
            <a:pPr marL="0" indent="0">
              <a:buNone/>
            </a:pPr>
            <a:r>
              <a:rPr lang="en-GB" sz="2600" dirty="0"/>
              <a:t>Objectives</a:t>
            </a:r>
          </a:p>
          <a:p>
            <a:r>
              <a:rPr lang="en-GB" sz="2100" dirty="0"/>
              <a:t>R&amp;I for </a:t>
            </a:r>
            <a:r>
              <a:rPr lang="en-US" sz="2100" dirty="0"/>
              <a:t>advanced </a:t>
            </a:r>
            <a:r>
              <a:rPr lang="en-GB" sz="2000" dirty="0"/>
              <a:t>methods to estimate and predict properties and processes of deep underground, and </a:t>
            </a:r>
            <a:r>
              <a:rPr lang="en-GB" sz="2100" dirty="0"/>
              <a:t>to </a:t>
            </a:r>
            <a:r>
              <a:rPr lang="en-GB" sz="2000" dirty="0"/>
              <a:t>define abundance and techno-economic feasibility of resources</a:t>
            </a:r>
          </a:p>
          <a:p>
            <a:r>
              <a:rPr lang="en-US" sz="2100" dirty="0"/>
              <a:t>D </a:t>
            </a:r>
            <a:r>
              <a:rPr lang="en-GB" sz="2100" dirty="0"/>
              <a:t>to test developed technologies</a:t>
            </a:r>
          </a:p>
          <a:p>
            <a:pPr marL="0" indent="0">
              <a:buNone/>
            </a:pPr>
            <a:r>
              <a:rPr lang="en-GB" sz="2600" dirty="0"/>
              <a:t>Targets</a:t>
            </a:r>
          </a:p>
          <a:p>
            <a:r>
              <a:rPr lang="en-GB" sz="2100" dirty="0"/>
              <a:t>Enlarged potential, Improved sustainability of </a:t>
            </a:r>
            <a:r>
              <a:rPr lang="en-GB" sz="2100" dirty="0" err="1"/>
              <a:t>oil&amp;gas</a:t>
            </a:r>
            <a:r>
              <a:rPr lang="en-GB" sz="2100" dirty="0"/>
              <a:t> wells, </a:t>
            </a:r>
          </a:p>
          <a:p>
            <a:endParaRPr lang="en-GB" sz="2100" dirty="0"/>
          </a:p>
          <a:p>
            <a:pPr marL="0" indent="0">
              <a:buNone/>
            </a:pPr>
            <a:r>
              <a:rPr lang="en-GB" sz="2100" dirty="0"/>
              <a:t>TRL: overall 5 to 7??</a:t>
            </a:r>
          </a:p>
          <a:p>
            <a:pPr marL="0" indent="0">
              <a:buNone/>
            </a:pPr>
            <a:r>
              <a:rPr lang="en-GB" sz="2100" dirty="0"/>
              <a:t>Scope: partnership for demonstration? see shared knowledge. </a:t>
            </a:r>
          </a:p>
          <a:p>
            <a:pPr marL="0" indent="0">
              <a:buNone/>
            </a:pPr>
            <a:r>
              <a:rPr lang="en-GB" sz="2100" dirty="0"/>
              <a:t>Priority: medium</a:t>
            </a:r>
          </a:p>
          <a:p>
            <a:pPr marL="0" indent="0">
              <a:buNone/>
            </a:pPr>
            <a:r>
              <a:rPr lang="en-GB" sz="2100" dirty="0"/>
              <a:t>Timeline: long</a:t>
            </a:r>
          </a:p>
        </p:txBody>
      </p:sp>
    </p:spTree>
    <p:extLst>
      <p:ext uri="{BB962C8B-B14F-4D97-AF65-F5344CB8AC3E}">
        <p14:creationId xmlns:p14="http://schemas.microsoft.com/office/powerpoint/2010/main" val="167478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1635" y="376527"/>
            <a:ext cx="9765632" cy="504843"/>
          </a:xfrm>
        </p:spPr>
        <p:txBody>
          <a:bodyPr/>
          <a:lstStyle/>
          <a:p>
            <a:endParaRPr lang="en-US"/>
          </a:p>
        </p:txBody>
      </p:sp>
      <p:sp>
        <p:nvSpPr>
          <p:cNvPr id="4" name="Rectangle 3"/>
          <p:cNvSpPr/>
          <p:nvPr/>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p:cNvPicPr/>
          <p:nvPr/>
        </p:nvPicPr>
        <p:blipFill rotWithShape="1">
          <a:blip r:embed="rId2">
            <a:extLst>
              <a:ext uri="{28A0092B-C50C-407E-A947-70E740481C1C}">
                <a14:useLocalDpi xmlns:a14="http://schemas.microsoft.com/office/drawing/2010/main" val="0"/>
              </a:ext>
            </a:extLst>
          </a:blip>
          <a:srcRect l="8877" t="43274" r="50074" b="43565"/>
          <a:stretch/>
        </p:blipFill>
        <p:spPr bwMode="auto">
          <a:xfrm>
            <a:off x="0" y="1556084"/>
            <a:ext cx="12192000" cy="3894185"/>
          </a:xfrm>
          <a:prstGeom prst="rect">
            <a:avLst/>
          </a:prstGeom>
          <a:noFill/>
          <a:ln>
            <a:noFill/>
          </a:ln>
          <a:extLst>
            <a:ext uri="{53640926-AAD7-44D8-BBD7-CCE9431645EC}">
              <a14:shadowObscured xmlns:a14="http://schemas.microsoft.com/office/drawing/2010/main"/>
            </a:ext>
          </a:extLst>
        </p:spPr>
      </p:pic>
      <p:sp>
        <p:nvSpPr>
          <p:cNvPr id="6" name="Text Box 23"/>
          <p:cNvSpPr txBox="1"/>
          <p:nvPr/>
        </p:nvSpPr>
        <p:spPr>
          <a:xfrm>
            <a:off x="1067166" y="5854708"/>
            <a:ext cx="8681745" cy="4663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900" dirty="0">
                <a:solidFill>
                  <a:srgbClr val="FFFFFF"/>
                </a:solidFill>
                <a:effectLst/>
                <a:latin typeface="Arial" charset="0"/>
                <a:ea typeface="Calibri" charset="0"/>
                <a:cs typeface="Times New Roman" charset="0"/>
              </a:rPr>
              <a:t>The sole responsibility of this publication lies with the author. The European Union is not responsible for any use that may be made of the information contained therein. This project has received funding from the European Union's Horizon 2020 research and innovation </a:t>
            </a:r>
            <a:r>
              <a:rPr lang="en-US" sz="900" dirty="0" err="1">
                <a:solidFill>
                  <a:srgbClr val="FFFFFF"/>
                </a:solidFill>
                <a:effectLst/>
                <a:latin typeface="Arial" charset="0"/>
                <a:ea typeface="Calibri" charset="0"/>
                <a:cs typeface="Times New Roman" charset="0"/>
              </a:rPr>
              <a:t>programme</a:t>
            </a:r>
            <a:r>
              <a:rPr lang="en-US" sz="900" dirty="0">
                <a:solidFill>
                  <a:srgbClr val="FFFFFF"/>
                </a:solidFill>
                <a:effectLst/>
                <a:latin typeface="Arial" charset="0"/>
                <a:ea typeface="Calibri" charset="0"/>
                <a:cs typeface="Times New Roman" charset="0"/>
              </a:rPr>
              <a:t> under grant agreement No [773392 — DG ETIP]</a:t>
            </a:r>
            <a:endParaRPr lang="en-GB" sz="900" dirty="0">
              <a:solidFill>
                <a:srgbClr val="8D7C80"/>
              </a:solidFill>
              <a:effectLst/>
              <a:latin typeface="Gill Sans" charset="0"/>
              <a:ea typeface="Calibri" charset="0"/>
              <a:cs typeface="Times New Roman" charset="0"/>
            </a:endParaRPr>
          </a:p>
        </p:txBody>
      </p:sp>
      <p:pic>
        <p:nvPicPr>
          <p:cNvPr id="8" name="Picture 7">
            <a:extLst>
              <a:ext uri="{FF2B5EF4-FFF2-40B4-BE49-F238E27FC236}">
                <a16:creationId xmlns:a16="http://schemas.microsoft.com/office/drawing/2014/main" id="{FB60E90B-5192-4F88-BF3C-D83BECAFEB04}"/>
              </a:ext>
            </a:extLst>
          </p:cNvPr>
          <p:cNvPicPr>
            <a:picLocks noChangeAspect="1"/>
          </p:cNvPicPr>
          <p:nvPr/>
        </p:nvPicPr>
        <p:blipFill>
          <a:blip r:embed="rId3"/>
          <a:stretch>
            <a:fillRect/>
          </a:stretch>
        </p:blipFill>
        <p:spPr>
          <a:xfrm>
            <a:off x="9865026" y="5974134"/>
            <a:ext cx="538653" cy="360000"/>
          </a:xfrm>
          <a:prstGeom prst="rect">
            <a:avLst/>
          </a:prstGeom>
        </p:spPr>
      </p:pic>
    </p:spTree>
    <p:extLst>
      <p:ext uri="{BB962C8B-B14F-4D97-AF65-F5344CB8AC3E}">
        <p14:creationId xmlns:p14="http://schemas.microsoft.com/office/powerpoint/2010/main" val="1913979382"/>
      </p:ext>
    </p:extLst>
  </p:cSld>
  <p:clrMapOvr>
    <a:masterClrMapping/>
  </p:clrMapOvr>
</p:sld>
</file>

<file path=ppt/theme/theme1.xml><?xml version="1.0" encoding="utf-8"?>
<a:theme xmlns:a="http://schemas.openxmlformats.org/drawingml/2006/main" name="Tema di Office">
  <a:themeElements>
    <a:clrScheme name="ETIP-DG">
      <a:dk1>
        <a:srgbClr val="8D7C80"/>
      </a:dk1>
      <a:lt1>
        <a:srgbClr val="FFFFFF"/>
      </a:lt1>
      <a:dk2>
        <a:srgbClr val="8D7C80"/>
      </a:dk2>
      <a:lt2>
        <a:srgbClr val="FFFFFF"/>
      </a:lt2>
      <a:accent1>
        <a:srgbClr val="EE4036"/>
      </a:accent1>
      <a:accent2>
        <a:srgbClr val="BE1E2D"/>
      </a:accent2>
      <a:accent3>
        <a:srgbClr val="F6921E"/>
      </a:accent3>
      <a:accent4>
        <a:srgbClr val="FFC000"/>
      </a:accent4>
      <a:accent5>
        <a:srgbClr val="F69C98"/>
      </a:accent5>
      <a:accent6>
        <a:srgbClr val="8D7C80"/>
      </a:accent6>
      <a:hlink>
        <a:srgbClr val="EE4036"/>
      </a:hlink>
      <a:folHlink>
        <a:srgbClr val="8D7C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ETIP-DG" id="{C213D244-4CC9-8D4C-A82A-989B98804598}" vid="{54ABA6A8-B4CA-A441-9EA2-5845337E0F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ETIP-DG</Template>
  <TotalTime>346</TotalTime>
  <Words>690</Words>
  <Application>Microsoft Office PowerPoint</Application>
  <PresentationFormat>Widescreen</PresentationFormat>
  <Paragraphs>65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Gill Sans</vt:lpstr>
      <vt:lpstr>Gill Sans MT</vt:lpstr>
      <vt:lpstr>Tema di Office</vt:lpstr>
      <vt:lpstr>Chapter PREDICTION AND ASSESSMENT OF RESOURCES</vt:lpstr>
      <vt:lpstr>Steering Committee assessment</vt:lpstr>
      <vt:lpstr>Topic 1: Improved exploration prior to, during and after drilling</vt:lpstr>
      <vt:lpstr>Topic 2: Exploration workflows and catalogues</vt:lpstr>
      <vt:lpstr>Topic 3: Assessing resource potential</vt:lpstr>
      <vt:lpstr>Topic 4: Cutting edge geothermal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Adele Manzella</dc:creator>
  <cp:lastModifiedBy>Philippe Dumas</cp:lastModifiedBy>
  <cp:revision>28</cp:revision>
  <dcterms:created xsi:type="dcterms:W3CDTF">2019-05-22T04:31:03Z</dcterms:created>
  <dcterms:modified xsi:type="dcterms:W3CDTF">2019-05-23T09:14:44Z</dcterms:modified>
</cp:coreProperties>
</file>