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64" r:id="rId4"/>
    <p:sldId id="265" r:id="rId5"/>
    <p:sldId id="260"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3" d="100"/>
          <a:sy n="103" d="100"/>
        </p:scale>
        <p:origin x="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p:cNvPicPr/>
          <p:nvPr userDrawn="1"/>
        </p:nvPicPr>
        <p:blipFill rotWithShape="1">
          <a:blip r:embed="rId2">
            <a:extLst>
              <a:ext uri="{28A0092B-C50C-407E-A947-70E740481C1C}">
                <a14:useLocalDpi xmlns:a14="http://schemas.microsoft.com/office/drawing/2010/main" val="0"/>
              </a:ext>
            </a:extLst>
          </a:blip>
          <a:srcRect l="-264" t="48705" r="89228" b="6419"/>
          <a:stretch/>
        </p:blipFill>
        <p:spPr bwMode="auto">
          <a:xfrm>
            <a:off x="4942704" y="0"/>
            <a:ext cx="7249298" cy="6858000"/>
          </a:xfrm>
          <a:prstGeom prst="rect">
            <a:avLst/>
          </a:prstGeom>
          <a:noFill/>
          <a:ln>
            <a:noFill/>
          </a:ln>
          <a:extLst>
            <a:ext uri="{53640926-AAD7-44D8-BBD7-CCE9431645EC}">
              <a14:shadowObscured xmlns:a14="http://schemas.microsoft.com/office/drawing/2010/main"/>
            </a:ext>
          </a:extLst>
        </p:spPr>
      </p:pic>
      <p:pic>
        <p:nvPicPr>
          <p:cNvPr id="11" name="Picture 10"/>
          <p:cNvPicPr/>
          <p:nvPr userDrawn="1"/>
        </p:nvPicPr>
        <p:blipFill rotWithShape="1">
          <a:blip r:embed="rId3">
            <a:extLst>
              <a:ext uri="{28A0092B-C50C-407E-A947-70E740481C1C}">
                <a14:useLocalDpi xmlns:a14="http://schemas.microsoft.com/office/drawing/2010/main" val="0"/>
              </a:ext>
            </a:extLst>
          </a:blip>
          <a:srcRect t="15359"/>
          <a:stretch/>
        </p:blipFill>
        <p:spPr bwMode="auto">
          <a:xfrm>
            <a:off x="3282462" y="1702520"/>
            <a:ext cx="8909538" cy="3845550"/>
          </a:xfrm>
          <a:prstGeom prst="rect">
            <a:avLst/>
          </a:prstGeom>
          <a:noFill/>
          <a:ln>
            <a:noFill/>
          </a:ln>
        </p:spPr>
      </p:pic>
      <p:sp>
        <p:nvSpPr>
          <p:cNvPr id="2" name="Title 1"/>
          <p:cNvSpPr>
            <a:spLocks noGrp="1"/>
          </p:cNvSpPr>
          <p:nvPr>
            <p:ph type="ctrTitle"/>
          </p:nvPr>
        </p:nvSpPr>
        <p:spPr>
          <a:xfrm>
            <a:off x="4592461" y="1934817"/>
            <a:ext cx="6434667" cy="1690478"/>
          </a:xfrm>
        </p:spPr>
        <p:txBody>
          <a:bodyPr anchor="b">
            <a:normAutofit/>
          </a:bodyPr>
          <a:lstStyle>
            <a:lvl1pPr algn="ctr">
              <a:defRPr sz="4800"/>
            </a:lvl1pPr>
          </a:lstStyle>
          <a:p>
            <a:r>
              <a:rPr lang="it-IT"/>
              <a:t>Fare clic per modificare stile</a:t>
            </a:r>
            <a:endParaRPr lang="en-US" dirty="0"/>
          </a:p>
        </p:txBody>
      </p:sp>
      <p:sp>
        <p:nvSpPr>
          <p:cNvPr id="3" name="Subtitle 2"/>
          <p:cNvSpPr>
            <a:spLocks noGrp="1"/>
          </p:cNvSpPr>
          <p:nvPr>
            <p:ph type="subTitle" idx="1"/>
          </p:nvPr>
        </p:nvSpPr>
        <p:spPr>
          <a:xfrm>
            <a:off x="4592460" y="3625296"/>
            <a:ext cx="6434668" cy="68473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Tree>
    <p:extLst>
      <p:ext uri="{BB962C8B-B14F-4D97-AF65-F5344CB8AC3E}">
        <p14:creationId xmlns:p14="http://schemas.microsoft.com/office/powerpoint/2010/main" val="248079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en-US" dirty="0"/>
              <a:t>Click to edit Master title style</a:t>
            </a:r>
          </a:p>
        </p:txBody>
      </p:sp>
      <p:sp>
        <p:nvSpPr>
          <p:cNvPr id="19" name="Text Placeholder 2"/>
          <p:cNvSpPr>
            <a:spLocks noGrp="1"/>
          </p:cNvSpPr>
          <p:nvPr>
            <p:ph idx="1"/>
          </p:nvPr>
        </p:nvSpPr>
        <p:spPr>
          <a:xfrm>
            <a:off x="927768" y="1310043"/>
            <a:ext cx="9765632" cy="3080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399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it-IT"/>
              <a:t>Fare clic per modificare stile</a:t>
            </a:r>
            <a:endParaRPr lang="en-US" dirty="0"/>
          </a:p>
        </p:txBody>
      </p:sp>
      <p:sp>
        <p:nvSpPr>
          <p:cNvPr id="19" name="Text Placeholder 2"/>
          <p:cNvSpPr>
            <a:spLocks noGrp="1"/>
          </p:cNvSpPr>
          <p:nvPr>
            <p:ph idx="1"/>
          </p:nvPr>
        </p:nvSpPr>
        <p:spPr>
          <a:xfrm>
            <a:off x="927768" y="1310043"/>
            <a:ext cx="9765632" cy="30802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351571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0" name="Picture 9"/>
          <p:cNvPicPr/>
          <p:nvPr userDrawn="1"/>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pic>
        <p:nvPicPr>
          <p:cNvPr id="8" name="Picture 7"/>
          <p:cNvPicPr/>
          <p:nvPr userDrawn="1"/>
        </p:nvPicPr>
        <p:blipFill rotWithShape="1">
          <a:blip r:embed="rId3">
            <a:extLst>
              <a:ext uri="{28A0092B-C50C-407E-A947-70E740481C1C}">
                <a14:useLocalDpi xmlns:a14="http://schemas.microsoft.com/office/drawing/2010/main" val="0"/>
              </a:ext>
            </a:extLst>
          </a:blip>
          <a:srcRect t="15359" b="25014"/>
          <a:stretch/>
        </p:blipFill>
        <p:spPr bwMode="auto">
          <a:xfrm>
            <a:off x="3282462" y="2135657"/>
            <a:ext cx="8909538" cy="2709059"/>
          </a:xfrm>
          <a:prstGeom prst="rect">
            <a:avLst/>
          </a:prstGeom>
          <a:noFill/>
          <a:ln>
            <a:noFill/>
          </a:ln>
        </p:spPr>
      </p:pic>
      <p:sp>
        <p:nvSpPr>
          <p:cNvPr id="9" name="Title 1"/>
          <p:cNvSpPr txBox="1">
            <a:spLocks/>
          </p:cNvSpPr>
          <p:nvPr userDrawn="1"/>
        </p:nvSpPr>
        <p:spPr>
          <a:xfrm>
            <a:off x="3801978" y="2266154"/>
            <a:ext cx="6434667" cy="16904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a:solidFill>
                  <a:srgbClr val="E7403A"/>
                </a:solidFill>
                <a:latin typeface="Gill Sans" charset="0"/>
                <a:ea typeface="Gill Sans" charset="0"/>
                <a:cs typeface="Gill Sans" charset="0"/>
              </a:defRPr>
            </a:lvl1pPr>
          </a:lstStyle>
          <a:p>
            <a:r>
              <a:rPr lang="en-US" dirty="0"/>
              <a:t>Click to edit Master title style</a:t>
            </a:r>
          </a:p>
        </p:txBody>
      </p:sp>
      <p:sp>
        <p:nvSpPr>
          <p:cNvPr id="3" name="Text Placeholder 2"/>
          <p:cNvSpPr>
            <a:spLocks noGrp="1"/>
          </p:cNvSpPr>
          <p:nvPr>
            <p:ph type="body" idx="1"/>
          </p:nvPr>
        </p:nvSpPr>
        <p:spPr>
          <a:xfrm>
            <a:off x="3801978" y="4087129"/>
            <a:ext cx="7545471" cy="43171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173122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sz="half" idx="1"/>
          </p:nvPr>
        </p:nvSpPr>
        <p:spPr>
          <a:xfrm>
            <a:off x="961634" y="1478046"/>
            <a:ext cx="4431632" cy="319555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95634" y="1478046"/>
            <a:ext cx="4431632" cy="319555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63896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0350" y="1477963"/>
            <a:ext cx="4441491"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980350" y="2301875"/>
            <a:ext cx="4441491" cy="26604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803185" y="1477963"/>
            <a:ext cx="4463364"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3185" y="2301875"/>
            <a:ext cx="4463364" cy="26604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Title 1"/>
          <p:cNvSpPr>
            <a:spLocks noGrp="1"/>
          </p:cNvSpPr>
          <p:nvPr>
            <p:ph type="title"/>
          </p:nvPr>
        </p:nvSpPr>
        <p:spPr>
          <a:xfrm>
            <a:off x="656835" y="325727"/>
            <a:ext cx="9765632" cy="504843"/>
          </a:xfrm>
        </p:spPr>
        <p:txBody>
          <a:bodyPr/>
          <a:lstStyle/>
          <a:p>
            <a:r>
              <a:rPr lang="it-IT"/>
              <a:t>Fare clic per modificare stile</a:t>
            </a:r>
            <a:endParaRPr lang="en-US" dirty="0"/>
          </a:p>
        </p:txBody>
      </p:sp>
    </p:spTree>
    <p:extLst>
      <p:ext uri="{BB962C8B-B14F-4D97-AF65-F5344CB8AC3E}">
        <p14:creationId xmlns:p14="http://schemas.microsoft.com/office/powerpoint/2010/main" val="111327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Tree>
    <p:extLst>
      <p:ext uri="{BB962C8B-B14F-4D97-AF65-F5344CB8AC3E}">
        <p14:creationId xmlns:p14="http://schemas.microsoft.com/office/powerpoint/2010/main" val="343924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76670"/>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588168" y="1376670"/>
            <a:ext cx="312821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Title 1"/>
          <p:cNvSpPr>
            <a:spLocks noGrp="1"/>
          </p:cNvSpPr>
          <p:nvPr>
            <p:ph type="title"/>
          </p:nvPr>
        </p:nvSpPr>
        <p:spPr>
          <a:xfrm>
            <a:off x="1588168" y="376527"/>
            <a:ext cx="9765632" cy="504843"/>
          </a:xfrm>
        </p:spPr>
        <p:txBody>
          <a:bodyPr/>
          <a:lstStyle/>
          <a:p>
            <a:r>
              <a:rPr lang="it-IT"/>
              <a:t>Fare clic per modificare stile</a:t>
            </a:r>
            <a:endParaRPr lang="en-US"/>
          </a:p>
        </p:txBody>
      </p:sp>
    </p:spTree>
    <p:extLst>
      <p:ext uri="{BB962C8B-B14F-4D97-AF65-F5344CB8AC3E}">
        <p14:creationId xmlns:p14="http://schemas.microsoft.com/office/powerpoint/2010/main" val="35764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70358" y="1376670"/>
            <a:ext cx="588503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a:p>
        </p:txBody>
      </p:sp>
      <p:sp>
        <p:nvSpPr>
          <p:cNvPr id="4" name="Text Placeholder 3"/>
          <p:cNvSpPr>
            <a:spLocks noGrp="1"/>
          </p:cNvSpPr>
          <p:nvPr>
            <p:ph type="body" sz="half" idx="2"/>
          </p:nvPr>
        </p:nvSpPr>
        <p:spPr>
          <a:xfrm>
            <a:off x="1615282" y="1376670"/>
            <a:ext cx="31331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8" name="Title 1"/>
          <p:cNvSpPr>
            <a:spLocks noGrp="1"/>
          </p:cNvSpPr>
          <p:nvPr>
            <p:ph type="title"/>
          </p:nvPr>
        </p:nvSpPr>
        <p:spPr>
          <a:xfrm>
            <a:off x="1588168" y="376527"/>
            <a:ext cx="9765632" cy="504843"/>
          </a:xfrm>
        </p:spPr>
        <p:txBody>
          <a:bodyPr/>
          <a:lstStyle/>
          <a:p>
            <a:r>
              <a:rPr lang="it-IT"/>
              <a:t>Fare clic per modificare stile</a:t>
            </a:r>
            <a:endParaRPr lang="en-US"/>
          </a:p>
        </p:txBody>
      </p:sp>
    </p:spTree>
    <p:extLst>
      <p:ext uri="{BB962C8B-B14F-4D97-AF65-F5344CB8AC3E}">
        <p14:creationId xmlns:p14="http://schemas.microsoft.com/office/powerpoint/2010/main" val="58535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stile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C8A7D8-5828-C14B-A6C6-FAD44E840F14}" type="datetimeFigureOut">
              <a:rPr lang="en-US" smtClean="0"/>
              <a:t>5/24/2019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37BD6B-831E-6F40-B662-AC6F1BFD994D}" type="slidenum">
              <a:rPr lang="en-US" smtClean="0"/>
              <a:t>‹#›</a:t>
            </a:fld>
            <a:endParaRPr lang="en-US"/>
          </a:p>
        </p:txBody>
      </p:sp>
    </p:spTree>
    <p:extLst>
      <p:ext uri="{BB962C8B-B14F-4D97-AF65-F5344CB8AC3E}">
        <p14:creationId xmlns:p14="http://schemas.microsoft.com/office/powerpoint/2010/main" val="384052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Content Placeholder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64109" y="1049867"/>
            <a:ext cx="11812025" cy="4859868"/>
          </a:xfrm>
          <a:prstGeom prst="rect">
            <a:avLst/>
          </a:prstGeom>
        </p:spPr>
      </p:pic>
      <p:sp>
        <p:nvSpPr>
          <p:cNvPr id="2"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it-IT"/>
              <a:t>Fare clic per modificare stile</a:t>
            </a:r>
            <a:endParaRPr lang="en-US" dirty="0"/>
          </a:p>
        </p:txBody>
      </p:sp>
      <p:sp>
        <p:nvSpPr>
          <p:cNvPr id="3" name="Text Placeholder 2"/>
          <p:cNvSpPr>
            <a:spLocks noGrp="1"/>
          </p:cNvSpPr>
          <p:nvPr>
            <p:ph type="body" idx="1"/>
          </p:nvPr>
        </p:nvSpPr>
        <p:spPr>
          <a:xfrm>
            <a:off x="927768" y="1310043"/>
            <a:ext cx="9765632" cy="30802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4108" y="5909735"/>
            <a:ext cx="11692545" cy="711198"/>
          </a:xfrm>
          <a:prstGeom prst="rect">
            <a:avLst/>
          </a:prstGeom>
        </p:spPr>
      </p:pic>
    </p:spTree>
    <p:extLst>
      <p:ext uri="{BB962C8B-B14F-4D97-AF65-F5344CB8AC3E}">
        <p14:creationId xmlns:p14="http://schemas.microsoft.com/office/powerpoint/2010/main" val="303166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2800" b="1" i="0" kern="1200">
          <a:solidFill>
            <a:srgbClr val="E7403A"/>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8D7C80"/>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rgbClr val="8D7C80"/>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b="0" i="0" kern="1200">
          <a:solidFill>
            <a:srgbClr val="8D7C80"/>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Chapter KNOWLEDGE SHARING</a:t>
            </a:r>
          </a:p>
        </p:txBody>
      </p:sp>
      <p:sp>
        <p:nvSpPr>
          <p:cNvPr id="3" name="Subtitle 2"/>
          <p:cNvSpPr>
            <a:spLocks noGrp="1"/>
          </p:cNvSpPr>
          <p:nvPr>
            <p:ph type="subTitle" idx="1"/>
          </p:nvPr>
        </p:nvSpPr>
        <p:spPr/>
        <p:txBody>
          <a:bodyPr>
            <a:normAutofit/>
          </a:bodyPr>
          <a:lstStyle/>
          <a:p>
            <a:r>
              <a:rPr lang="en-US" dirty="0"/>
              <a:t>Webinar consultation 24/05/2019</a:t>
            </a:r>
          </a:p>
        </p:txBody>
      </p:sp>
      <p:sp>
        <p:nvSpPr>
          <p:cNvPr id="5" name="Text Box 23"/>
          <p:cNvSpPr txBox="1"/>
          <p:nvPr/>
        </p:nvSpPr>
        <p:spPr>
          <a:xfrm>
            <a:off x="3907971" y="5854709"/>
            <a:ext cx="6397016" cy="3600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Calibri" charset="0"/>
                <a:cs typeface="Times New Roman" charset="0"/>
              </a:rPr>
              <a:t>Co-funded by the European Union's Horizon 2020 Research and Innovation </a:t>
            </a:r>
            <a:r>
              <a:rPr kumimoji="0" lang="en-US" sz="900" b="0" i="0" u="none" strike="noStrike" kern="1200" cap="none" spc="0" normalizeH="0" baseline="0" noProof="0" dirty="0" err="1">
                <a:ln>
                  <a:noFill/>
                </a:ln>
                <a:solidFill>
                  <a:srgbClr val="FFFFFF"/>
                </a:solidFill>
                <a:effectLst/>
                <a:uLnTx/>
                <a:uFillTx/>
                <a:latin typeface="Arial" charset="0"/>
                <a:ea typeface="Calibri" charset="0"/>
                <a:cs typeface="Times New Roman" charset="0"/>
              </a:rPr>
              <a:t>Programme</a:t>
            </a:r>
            <a:r>
              <a:rPr kumimoji="0" lang="en-US" sz="900" b="0" i="0" u="none" strike="noStrike" kern="1200" cap="none" spc="0" normalizeH="0" baseline="0" noProof="0" dirty="0">
                <a:ln>
                  <a:noFill/>
                </a:ln>
                <a:solidFill>
                  <a:srgbClr val="FFFFFF"/>
                </a:solidFill>
                <a:effectLst/>
                <a:uLnTx/>
                <a:uFillTx/>
                <a:latin typeface="Arial" charset="0"/>
                <a:ea typeface="Calibri" charset="0"/>
                <a:cs typeface="Times New Roman" charset="0"/>
              </a:rPr>
              <a:t> [GA. N. 773392]</a:t>
            </a:r>
            <a:endParaRPr kumimoji="0" lang="en-GB" sz="900" b="0" i="0" u="none" strike="noStrike" kern="1200" cap="none" spc="0" normalizeH="0" baseline="0" noProof="0" dirty="0">
              <a:ln>
                <a:noFill/>
              </a:ln>
              <a:solidFill>
                <a:srgbClr val="8D7C80"/>
              </a:solidFill>
              <a:effectLst/>
              <a:uLnTx/>
              <a:uFillTx/>
              <a:latin typeface="Gill Sans" charset="0"/>
              <a:ea typeface="Calibri" charset="0"/>
              <a:cs typeface="Times New Roman" charset="0"/>
            </a:endParaRPr>
          </a:p>
        </p:txBody>
      </p:sp>
      <p:pic>
        <p:nvPicPr>
          <p:cNvPr id="7" name="Picture 6">
            <a:extLst>
              <a:ext uri="{FF2B5EF4-FFF2-40B4-BE49-F238E27FC236}">
                <a16:creationId xmlns:a16="http://schemas.microsoft.com/office/drawing/2014/main" id="{E6347BF1-9AEC-4638-8BD3-6381456698F9}"/>
              </a:ext>
            </a:extLst>
          </p:cNvPr>
          <p:cNvPicPr>
            <a:picLocks noChangeAspect="1"/>
          </p:cNvPicPr>
          <p:nvPr/>
        </p:nvPicPr>
        <p:blipFill>
          <a:blip r:embed="rId2"/>
          <a:stretch>
            <a:fillRect/>
          </a:stretch>
        </p:blipFill>
        <p:spPr>
          <a:xfrm>
            <a:off x="3286673" y="5854709"/>
            <a:ext cx="538653" cy="360000"/>
          </a:xfrm>
          <a:prstGeom prst="rect">
            <a:avLst/>
          </a:prstGeom>
        </p:spPr>
      </p:pic>
    </p:spTree>
    <p:extLst>
      <p:ext uri="{BB962C8B-B14F-4D97-AF65-F5344CB8AC3E}">
        <p14:creationId xmlns:p14="http://schemas.microsoft.com/office/powerpoint/2010/main" val="347336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35" y="376527"/>
            <a:ext cx="9765632" cy="504843"/>
          </a:xfrm>
        </p:spPr>
        <p:txBody>
          <a:bodyPr/>
          <a:lstStyle/>
          <a:p>
            <a:r>
              <a:rPr lang="en-US" dirty="0"/>
              <a:t>Steering Committee assessment</a:t>
            </a:r>
          </a:p>
        </p:txBody>
      </p:sp>
      <p:sp>
        <p:nvSpPr>
          <p:cNvPr id="4" name="TextBox 3">
            <a:extLst>
              <a:ext uri="{FF2B5EF4-FFF2-40B4-BE49-F238E27FC236}">
                <a16:creationId xmlns:a16="http://schemas.microsoft.com/office/drawing/2014/main" id="{599C8CE8-B3EF-4B89-A1AB-5BE16CEC3FB3}"/>
              </a:ext>
            </a:extLst>
          </p:cNvPr>
          <p:cNvSpPr txBox="1"/>
          <p:nvPr/>
        </p:nvSpPr>
        <p:spPr>
          <a:xfrm>
            <a:off x="8000468" y="1225414"/>
            <a:ext cx="373924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1" i="0" u="none" strike="noStrike" kern="1200" cap="none" spc="0" normalizeH="0" baseline="0" noProof="0" dirty="0" err="1">
                <a:ln>
                  <a:noFill/>
                </a:ln>
                <a:solidFill>
                  <a:srgbClr val="FF0000"/>
                </a:solidFill>
                <a:effectLst/>
                <a:uLnTx/>
                <a:uFillTx/>
                <a:latin typeface="Gill Sans MT" panose="020B0502020104020203"/>
                <a:ea typeface="+mn-ea"/>
                <a:cs typeface="+mn-cs"/>
              </a:rPr>
              <a:t>Merge</a:t>
            </a:r>
            <a:r>
              <a:rPr kumimoji="0" lang="fr-BE" sz="1800" b="1" i="0" u="none" strike="noStrike" kern="1200" cap="none" spc="0" normalizeH="0" baseline="0" noProof="0" dirty="0">
                <a:ln>
                  <a:noFill/>
                </a:ln>
                <a:solidFill>
                  <a:srgbClr val="FF0000"/>
                </a:solidFill>
                <a:effectLst/>
                <a:uLnTx/>
                <a:uFillTx/>
                <a:latin typeface="Gill Sans MT" panose="020B05020201040202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srgbClr val="8D7C8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8D7C80"/>
                </a:solidFill>
                <a:effectLst/>
                <a:uLnTx/>
                <a:uFillTx/>
                <a:latin typeface="Gill Sans MT" panose="020B0502020104020203"/>
                <a:ea typeface="+mn-ea"/>
                <a:cs typeface="+mn-cs"/>
              </a:rPr>
              <a:t>Topic A: </a:t>
            </a:r>
            <a:r>
              <a:rPr kumimoji="0" lang="fr-BE" sz="1800" b="0" i="0" u="none" strike="noStrike" kern="1200" cap="none" spc="0" normalizeH="0" baseline="0" noProof="0" dirty="0" err="1">
                <a:ln>
                  <a:noFill/>
                </a:ln>
                <a:solidFill>
                  <a:srgbClr val="8D7C80"/>
                </a:solidFill>
                <a:effectLst/>
                <a:uLnTx/>
                <a:uFillTx/>
                <a:latin typeface="Gill Sans MT" panose="020B0502020104020203"/>
                <a:ea typeface="+mn-ea"/>
                <a:cs typeface="+mn-cs"/>
              </a:rPr>
              <a:t>Harmonized</a:t>
            </a:r>
            <a:r>
              <a:rPr kumimoji="0" lang="fr-BE" sz="1800" b="0" i="0" u="none" strike="noStrike" kern="1200" cap="none" spc="0" normalizeH="0" baseline="0" noProof="0" dirty="0">
                <a:ln>
                  <a:noFill/>
                </a:ln>
                <a:solidFill>
                  <a:srgbClr val="8D7C80"/>
                </a:solidFill>
                <a:effectLst/>
                <a:uLnTx/>
                <a:uFillTx/>
                <a:latin typeface="Gill Sans MT" panose="020B0502020104020203"/>
                <a:ea typeface="+mn-ea"/>
                <a:cs typeface="+mn-cs"/>
              </a:rPr>
              <a:t> DB and </a:t>
            </a:r>
            <a:r>
              <a:rPr kumimoji="0" lang="fr-BE" sz="1800" b="0" i="0" u="none" strike="noStrike" kern="1200" cap="none" spc="0" normalizeH="0" baseline="0" noProof="0" dirty="0" err="1">
                <a:ln>
                  <a:noFill/>
                </a:ln>
                <a:solidFill>
                  <a:srgbClr val="8D7C80"/>
                </a:solidFill>
                <a:effectLst/>
                <a:uLnTx/>
                <a:uFillTx/>
                <a:latin typeface="Gill Sans MT" panose="020B0502020104020203"/>
                <a:ea typeface="+mn-ea"/>
                <a:cs typeface="+mn-cs"/>
              </a:rPr>
              <a:t>shared</a:t>
            </a:r>
            <a:r>
              <a:rPr kumimoji="0" lang="fr-BE" sz="1800" b="0" i="0" u="none" strike="noStrike" kern="1200" cap="none" spc="0" normalizeH="0" baseline="0" noProof="0" dirty="0">
                <a:ln>
                  <a:noFill/>
                </a:ln>
                <a:solidFill>
                  <a:srgbClr val="8D7C80"/>
                </a:solidFill>
                <a:effectLst/>
                <a:uLnTx/>
                <a:uFillTx/>
                <a:latin typeface="Gill Sans MT" panose="020B0502020104020203"/>
                <a:ea typeface="+mn-ea"/>
                <a:cs typeface="+mn-cs"/>
              </a:rPr>
              <a:t> </a:t>
            </a:r>
            <a:r>
              <a:rPr kumimoji="0" lang="fr-BE" sz="1800" b="0" i="0" u="none" strike="noStrike" kern="1200" cap="none" spc="0" normalizeH="0" baseline="0" noProof="0" dirty="0" err="1">
                <a:ln>
                  <a:noFill/>
                </a:ln>
                <a:solidFill>
                  <a:srgbClr val="8D7C80"/>
                </a:solidFill>
                <a:effectLst/>
                <a:uLnTx/>
                <a:uFillTx/>
                <a:latin typeface="Gill Sans MT" panose="020B0502020104020203"/>
                <a:ea typeface="+mn-ea"/>
                <a:cs typeface="+mn-cs"/>
              </a:rPr>
              <a:t>platform</a:t>
            </a:r>
            <a:r>
              <a:rPr kumimoji="0" lang="fr-BE" sz="1800" b="0" i="0" u="none" strike="noStrike" kern="1200" cap="none" spc="0" normalizeH="0" baseline="0" noProof="0" dirty="0">
                <a:ln>
                  <a:noFill/>
                </a:ln>
                <a:solidFill>
                  <a:srgbClr val="8D7C80"/>
                </a:solidFill>
                <a:effectLst/>
                <a:uLnTx/>
                <a:uFillTx/>
                <a:latin typeface="Gill Sans MT" panose="020B0502020104020203"/>
                <a:ea typeface="+mn-ea"/>
                <a:cs typeface="+mn-cs"/>
              </a:rPr>
              <a:t> (Topic 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srgbClr val="8D7C80"/>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srgbClr val="8D7C80"/>
                </a:solidFill>
                <a:effectLst/>
                <a:uLnTx/>
                <a:uFillTx/>
                <a:latin typeface="Gill Sans MT" panose="020B0502020104020203"/>
                <a:ea typeface="+mn-ea"/>
                <a:cs typeface="+mn-cs"/>
              </a:rPr>
              <a:t>Topic B: </a:t>
            </a:r>
            <a:r>
              <a:rPr kumimoji="0" lang="fr-BE" sz="1800" b="0" i="0" u="none" strike="noStrike" kern="1200" cap="none" spc="0" normalizeH="0" baseline="0" noProof="0" dirty="0" err="1">
                <a:ln>
                  <a:noFill/>
                </a:ln>
                <a:solidFill>
                  <a:srgbClr val="8D7C80"/>
                </a:solidFill>
                <a:effectLst/>
                <a:uLnTx/>
                <a:uFillTx/>
                <a:latin typeface="Gill Sans MT" panose="020B0502020104020203"/>
                <a:ea typeface="+mn-ea"/>
                <a:cs typeface="+mn-cs"/>
              </a:rPr>
              <a:t>shared</a:t>
            </a:r>
            <a:r>
              <a:rPr kumimoji="0" lang="fr-BE" sz="1800" b="0" i="0" u="none" strike="noStrike" kern="1200" cap="none" spc="0" normalizeH="0" baseline="0" noProof="0" dirty="0">
                <a:ln>
                  <a:noFill/>
                </a:ln>
                <a:solidFill>
                  <a:srgbClr val="8D7C80"/>
                </a:solidFill>
                <a:effectLst/>
                <a:uLnTx/>
                <a:uFillTx/>
                <a:latin typeface="Gill Sans MT" panose="020B0502020104020203"/>
                <a:ea typeface="+mn-ea"/>
                <a:cs typeface="+mn-cs"/>
              </a:rPr>
              <a:t> </a:t>
            </a:r>
            <a:r>
              <a:rPr kumimoji="0" lang="fr-BE" sz="1800" b="0" i="0" u="none" strike="noStrike" kern="1200" cap="none" spc="0" normalizeH="0" baseline="0" noProof="0" dirty="0" err="1">
                <a:ln>
                  <a:noFill/>
                </a:ln>
                <a:solidFill>
                  <a:srgbClr val="8D7C80"/>
                </a:solidFill>
                <a:effectLst/>
                <a:uLnTx/>
                <a:uFillTx/>
                <a:latin typeface="Gill Sans MT" panose="020B0502020104020203"/>
                <a:ea typeface="+mn-ea"/>
                <a:cs typeface="+mn-cs"/>
              </a:rPr>
              <a:t>research</a:t>
            </a:r>
            <a:r>
              <a:rPr kumimoji="0" lang="fr-BE" sz="1800" b="0" i="0" u="none" strike="noStrike" kern="1200" cap="none" spc="0" normalizeH="0" baseline="0" noProof="0" dirty="0">
                <a:ln>
                  <a:noFill/>
                </a:ln>
                <a:solidFill>
                  <a:srgbClr val="8D7C80"/>
                </a:solidFill>
                <a:effectLst/>
                <a:uLnTx/>
                <a:uFillTx/>
                <a:latin typeface="Gill Sans MT" panose="020B0502020104020203"/>
                <a:ea typeface="+mn-ea"/>
                <a:cs typeface="+mn-cs"/>
              </a:rPr>
              <a:t> infrastructures (Topic 3) </a:t>
            </a:r>
          </a:p>
        </p:txBody>
      </p:sp>
      <p:pic>
        <p:nvPicPr>
          <p:cNvPr id="5" name="Immagine 4">
            <a:extLst>
              <a:ext uri="{FF2B5EF4-FFF2-40B4-BE49-F238E27FC236}">
                <a16:creationId xmlns:a16="http://schemas.microsoft.com/office/drawing/2014/main" id="{93364737-B6F8-F748-92F4-96D6E433C8C3}"/>
              </a:ext>
            </a:extLst>
          </p:cNvPr>
          <p:cNvPicPr>
            <a:picLocks noChangeAspect="1"/>
          </p:cNvPicPr>
          <p:nvPr/>
        </p:nvPicPr>
        <p:blipFill>
          <a:blip r:embed="rId2"/>
          <a:stretch>
            <a:fillRect/>
          </a:stretch>
        </p:blipFill>
        <p:spPr>
          <a:xfrm>
            <a:off x="1787439" y="1321143"/>
            <a:ext cx="4737100" cy="4191000"/>
          </a:xfrm>
          <a:prstGeom prst="rect">
            <a:avLst/>
          </a:prstGeom>
        </p:spPr>
      </p:pic>
    </p:spTree>
    <p:extLst>
      <p:ext uri="{BB962C8B-B14F-4D97-AF65-F5344CB8AC3E}">
        <p14:creationId xmlns:p14="http://schemas.microsoft.com/office/powerpoint/2010/main" val="48946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107" y="338669"/>
            <a:ext cx="10691751" cy="504843"/>
          </a:xfrm>
        </p:spPr>
        <p:txBody>
          <a:bodyPr/>
          <a:lstStyle/>
          <a:p>
            <a:r>
              <a:rPr lang="en-US" dirty="0"/>
              <a:t>Topic 1: Shared and harmonized geothermal information</a:t>
            </a:r>
          </a:p>
        </p:txBody>
      </p:sp>
      <p:sp>
        <p:nvSpPr>
          <p:cNvPr id="4" name="Segnaposto contenuto 3"/>
          <p:cNvSpPr>
            <a:spLocks noGrp="1"/>
          </p:cNvSpPr>
          <p:nvPr>
            <p:ph idx="1"/>
          </p:nvPr>
        </p:nvSpPr>
        <p:spPr>
          <a:xfrm>
            <a:off x="927768" y="1310042"/>
            <a:ext cx="9765632" cy="4176357"/>
          </a:xfrm>
        </p:spPr>
        <p:txBody>
          <a:bodyPr>
            <a:normAutofit fontScale="77500" lnSpcReduction="20000"/>
          </a:bodyPr>
          <a:lstStyle/>
          <a:p>
            <a:pPr marL="0" indent="0">
              <a:buNone/>
            </a:pPr>
            <a:r>
              <a:rPr lang="en-GB" sz="2100" dirty="0"/>
              <a:t>Open access to subsurface data from geothermal and hydrocarbon exploration, production, and mining</a:t>
            </a:r>
            <a:r>
              <a:rPr lang="it-IT" sz="2100" dirty="0"/>
              <a:t> </a:t>
            </a:r>
            <a:r>
              <a:rPr lang="it-IT" sz="2100" dirty="0" err="1"/>
              <a:t>is</a:t>
            </a:r>
            <a:r>
              <a:rPr lang="it-IT" sz="2100" dirty="0"/>
              <a:t> </a:t>
            </a:r>
            <a:r>
              <a:rPr lang="it-IT" sz="2100" dirty="0" err="1"/>
              <a:t>very</a:t>
            </a:r>
            <a:r>
              <a:rPr lang="it-IT" sz="2100" dirty="0"/>
              <a:t> </a:t>
            </a:r>
            <a:r>
              <a:rPr lang="it-IT" sz="2100" dirty="0" err="1"/>
              <a:t>partial</a:t>
            </a:r>
            <a:r>
              <a:rPr lang="it-IT" sz="2100" dirty="0"/>
              <a:t> and </a:t>
            </a:r>
            <a:r>
              <a:rPr lang="it-IT" sz="2100" dirty="0" err="1"/>
              <a:t>not</a:t>
            </a:r>
            <a:r>
              <a:rPr lang="it-IT" sz="2100" dirty="0"/>
              <a:t> </a:t>
            </a:r>
            <a:r>
              <a:rPr lang="it-IT" sz="2100" dirty="0" err="1"/>
              <a:t>shared</a:t>
            </a:r>
            <a:r>
              <a:rPr lang="en-GB" sz="2100" dirty="0"/>
              <a:t>. </a:t>
            </a:r>
          </a:p>
          <a:p>
            <a:pPr marL="0" indent="0">
              <a:buNone/>
            </a:pPr>
            <a:r>
              <a:rPr lang="en-GB" sz="2600" dirty="0"/>
              <a:t>Objectives</a:t>
            </a:r>
          </a:p>
          <a:p>
            <a:r>
              <a:rPr lang="it-IT" sz="2100" dirty="0" err="1"/>
              <a:t>harmonization</a:t>
            </a:r>
            <a:r>
              <a:rPr lang="it-IT" sz="2100" dirty="0"/>
              <a:t> of data </a:t>
            </a:r>
            <a:r>
              <a:rPr lang="it-IT" sz="2100" dirty="0" err="1"/>
              <a:t>at</a:t>
            </a:r>
            <a:r>
              <a:rPr lang="it-IT" sz="2100" dirty="0"/>
              <a:t> </a:t>
            </a:r>
            <a:r>
              <a:rPr lang="it-IT" sz="2100" dirty="0" err="1"/>
              <a:t>national</a:t>
            </a:r>
            <a:r>
              <a:rPr lang="it-IT" sz="2100" dirty="0"/>
              <a:t> </a:t>
            </a:r>
            <a:r>
              <a:rPr lang="it-IT" sz="2100" dirty="0" err="1"/>
              <a:t>level</a:t>
            </a:r>
            <a:r>
              <a:rPr lang="it-IT" sz="2100" dirty="0"/>
              <a:t> (by 2023 </a:t>
            </a:r>
            <a:r>
              <a:rPr lang="it-IT" sz="2100" dirty="0" err="1"/>
              <a:t>harmonization</a:t>
            </a:r>
            <a:r>
              <a:rPr lang="it-IT" sz="2100" dirty="0"/>
              <a:t> </a:t>
            </a:r>
            <a:r>
              <a:rPr lang="it-IT" sz="2100" dirty="0" err="1"/>
              <a:t>protocol</a:t>
            </a:r>
            <a:r>
              <a:rPr lang="it-IT" sz="2100" dirty="0"/>
              <a:t>, TRL )</a:t>
            </a:r>
          </a:p>
          <a:p>
            <a:r>
              <a:rPr lang="it-IT" sz="2100" dirty="0" err="1"/>
              <a:t>Digitalization</a:t>
            </a:r>
            <a:r>
              <a:rPr lang="it-IT" sz="2100" dirty="0"/>
              <a:t> of data and information (by 2025 </a:t>
            </a:r>
            <a:r>
              <a:rPr lang="it-IT" sz="2100" dirty="0" err="1"/>
              <a:t>harmonization</a:t>
            </a:r>
            <a:r>
              <a:rPr lang="it-IT" sz="2100" dirty="0"/>
              <a:t> </a:t>
            </a:r>
            <a:r>
              <a:rPr lang="it-IT" sz="2100" dirty="0" err="1"/>
              <a:t>national</a:t>
            </a:r>
            <a:r>
              <a:rPr lang="it-IT" sz="2100" dirty="0"/>
              <a:t> database, </a:t>
            </a:r>
            <a:r>
              <a:rPr lang="it-IT" sz="2100" dirty="0" err="1"/>
              <a:t>then</a:t>
            </a:r>
            <a:r>
              <a:rPr lang="it-IT" sz="2100" dirty="0"/>
              <a:t> </a:t>
            </a:r>
            <a:r>
              <a:rPr lang="it-IT" sz="2100" dirty="0" err="1"/>
              <a:t>continuous</a:t>
            </a:r>
            <a:r>
              <a:rPr lang="it-IT" sz="2100" dirty="0"/>
              <a:t> update. TRL)</a:t>
            </a:r>
          </a:p>
          <a:p>
            <a:r>
              <a:rPr lang="it-IT" sz="2100" dirty="0" err="1"/>
              <a:t>implementation</a:t>
            </a:r>
            <a:r>
              <a:rPr lang="it-IT" sz="2100" dirty="0"/>
              <a:t> of a EU </a:t>
            </a:r>
            <a:r>
              <a:rPr lang="it-IT" sz="2100" dirty="0" err="1"/>
              <a:t>based</a:t>
            </a:r>
            <a:r>
              <a:rPr lang="it-IT" sz="2100" dirty="0"/>
              <a:t> </a:t>
            </a:r>
            <a:r>
              <a:rPr lang="it-IT" sz="2100" dirty="0" err="1"/>
              <a:t>platform</a:t>
            </a:r>
            <a:r>
              <a:rPr lang="it-IT" sz="2100" dirty="0"/>
              <a:t> (by 2023 </a:t>
            </a:r>
            <a:r>
              <a:rPr lang="it-IT" sz="2100" dirty="0" err="1"/>
              <a:t>concept</a:t>
            </a:r>
            <a:r>
              <a:rPr lang="it-IT" sz="2100" dirty="0"/>
              <a:t>, by 2025 </a:t>
            </a:r>
            <a:r>
              <a:rPr lang="it-IT" sz="2100" dirty="0" err="1"/>
              <a:t>proof</a:t>
            </a:r>
            <a:r>
              <a:rPr lang="it-IT" sz="2100" dirty="0"/>
              <a:t> of </a:t>
            </a:r>
            <a:r>
              <a:rPr lang="it-IT" sz="2100" dirty="0" err="1"/>
              <a:t>concept</a:t>
            </a:r>
            <a:r>
              <a:rPr lang="it-IT" sz="2100" dirty="0"/>
              <a:t>, TRL 8)</a:t>
            </a:r>
            <a:endParaRPr lang="en-GB" sz="2100" dirty="0"/>
          </a:p>
          <a:p>
            <a:pPr marL="0" indent="0">
              <a:buNone/>
            </a:pPr>
            <a:r>
              <a:rPr lang="en-GB" sz="2600" dirty="0"/>
              <a:t>Targets</a:t>
            </a:r>
          </a:p>
          <a:p>
            <a:r>
              <a:rPr lang="it-IT" sz="2100" dirty="0" err="1"/>
              <a:t>Improve</a:t>
            </a:r>
            <a:r>
              <a:rPr lang="it-IT" sz="2100" dirty="0"/>
              <a:t> </a:t>
            </a:r>
            <a:r>
              <a:rPr lang="it-IT" sz="2100" dirty="0" err="1"/>
              <a:t>access</a:t>
            </a:r>
            <a:r>
              <a:rPr lang="it-IT" sz="2100" dirty="0"/>
              <a:t> to </a:t>
            </a:r>
            <a:r>
              <a:rPr lang="it-IT" sz="2100" dirty="0" err="1"/>
              <a:t>relevant</a:t>
            </a:r>
            <a:r>
              <a:rPr lang="it-IT" sz="2100" dirty="0"/>
              <a:t> data to reduce </a:t>
            </a:r>
            <a:r>
              <a:rPr lang="it-IT" sz="2100" dirty="0" err="1"/>
              <a:t>exploration</a:t>
            </a:r>
            <a:r>
              <a:rPr lang="it-IT" sz="2100" dirty="0"/>
              <a:t> </a:t>
            </a:r>
            <a:r>
              <a:rPr lang="it-IT" sz="2100" dirty="0" err="1"/>
              <a:t>costs</a:t>
            </a:r>
            <a:r>
              <a:rPr lang="it-IT" sz="2100" dirty="0"/>
              <a:t> and </a:t>
            </a:r>
            <a:r>
              <a:rPr lang="it-IT" sz="2100" dirty="0" err="1"/>
              <a:t>manage</a:t>
            </a:r>
            <a:r>
              <a:rPr lang="it-IT" sz="2100" dirty="0"/>
              <a:t> </a:t>
            </a:r>
            <a:r>
              <a:rPr lang="it-IT" sz="2100" dirty="0" err="1"/>
              <a:t>technical</a:t>
            </a:r>
            <a:r>
              <a:rPr lang="it-IT" sz="2100" dirty="0"/>
              <a:t> and </a:t>
            </a:r>
            <a:r>
              <a:rPr lang="it-IT" sz="2100" dirty="0" err="1"/>
              <a:t>financial</a:t>
            </a:r>
            <a:r>
              <a:rPr lang="it-IT" sz="2100" dirty="0"/>
              <a:t> </a:t>
            </a:r>
            <a:r>
              <a:rPr lang="it-IT" sz="2100" dirty="0" err="1"/>
              <a:t>risks</a:t>
            </a:r>
            <a:r>
              <a:rPr lang="it-IT" sz="2100" dirty="0"/>
              <a:t>, share </a:t>
            </a:r>
            <a:r>
              <a:rPr lang="it-IT" sz="2100" dirty="0" err="1"/>
              <a:t>technical</a:t>
            </a:r>
            <a:r>
              <a:rPr lang="it-IT" sz="2100" dirty="0"/>
              <a:t> and non-</a:t>
            </a:r>
            <a:r>
              <a:rPr lang="it-IT" sz="2100" dirty="0" err="1"/>
              <a:t>technical</a:t>
            </a:r>
            <a:r>
              <a:rPr lang="it-IT" sz="2100" dirty="0"/>
              <a:t> information of </a:t>
            </a:r>
            <a:r>
              <a:rPr lang="it-IT" sz="2100" dirty="0" err="1"/>
              <a:t>interest</a:t>
            </a:r>
            <a:r>
              <a:rPr lang="it-IT" sz="2100" dirty="0"/>
              <a:t> </a:t>
            </a:r>
            <a:r>
              <a:rPr lang="it-IT" sz="2100" dirty="0" err="1"/>
              <a:t>at</a:t>
            </a:r>
            <a:r>
              <a:rPr lang="it-IT" sz="2100" dirty="0"/>
              <a:t> EU </a:t>
            </a:r>
            <a:r>
              <a:rPr lang="it-IT" sz="2100" dirty="0" err="1"/>
              <a:t>level</a:t>
            </a:r>
            <a:r>
              <a:rPr lang="it-IT" sz="2100" dirty="0"/>
              <a:t> </a:t>
            </a:r>
          </a:p>
          <a:p>
            <a:r>
              <a:rPr lang="en-GB" sz="2100" dirty="0"/>
              <a:t>KPI </a:t>
            </a:r>
            <a:r>
              <a:rPr lang="en-GB" sz="2100" dirty="0" err="1"/>
              <a:t>n.ber</a:t>
            </a:r>
            <a:r>
              <a:rPr lang="en-GB" sz="2100" dirty="0"/>
              <a:t> of MS harmonized DB, EU platform</a:t>
            </a:r>
          </a:p>
          <a:p>
            <a:pPr marL="0" indent="0">
              <a:buNone/>
            </a:pPr>
            <a:endParaRPr lang="en-GB" sz="2100" dirty="0"/>
          </a:p>
          <a:p>
            <a:pPr marL="0" indent="0">
              <a:buNone/>
            </a:pPr>
            <a:r>
              <a:rPr lang="en-GB" sz="2100" dirty="0"/>
              <a:t>Scope: MS partnership (require large funds at national level)</a:t>
            </a:r>
          </a:p>
          <a:p>
            <a:pPr marL="0" indent="0">
              <a:buNone/>
            </a:pPr>
            <a:r>
              <a:rPr lang="en-GB" sz="2100" dirty="0"/>
              <a:t>Priority: high</a:t>
            </a:r>
          </a:p>
          <a:p>
            <a:pPr marL="0" indent="0">
              <a:buNone/>
            </a:pPr>
            <a:r>
              <a:rPr lang="en-GB" sz="2100" dirty="0"/>
              <a:t>Timeline: continuous</a:t>
            </a:r>
          </a:p>
        </p:txBody>
      </p:sp>
    </p:spTree>
    <p:extLst>
      <p:ext uri="{BB962C8B-B14F-4D97-AF65-F5344CB8AC3E}">
        <p14:creationId xmlns:p14="http://schemas.microsoft.com/office/powerpoint/2010/main" val="60909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2: Shared research infrastructures </a:t>
            </a:r>
          </a:p>
        </p:txBody>
      </p:sp>
      <p:sp>
        <p:nvSpPr>
          <p:cNvPr id="4" name="Segnaposto contenuto 3"/>
          <p:cNvSpPr>
            <a:spLocks noGrp="1"/>
          </p:cNvSpPr>
          <p:nvPr>
            <p:ph idx="1"/>
          </p:nvPr>
        </p:nvSpPr>
        <p:spPr>
          <a:xfrm>
            <a:off x="927768" y="1310042"/>
            <a:ext cx="9765632" cy="4176357"/>
          </a:xfrm>
        </p:spPr>
        <p:txBody>
          <a:bodyPr>
            <a:normAutofit fontScale="92500" lnSpcReduction="10000"/>
          </a:bodyPr>
          <a:lstStyle/>
          <a:p>
            <a:pPr marL="0" indent="0">
              <a:buNone/>
            </a:pPr>
            <a:r>
              <a:rPr lang="en-US" sz="2100" dirty="0"/>
              <a:t>There is no shared RI specifically dedicated to geothermal topics and and technologies is very partial</a:t>
            </a:r>
            <a:r>
              <a:rPr lang="en-GB" sz="2100" dirty="0"/>
              <a:t>. </a:t>
            </a:r>
          </a:p>
          <a:p>
            <a:pPr marL="0" indent="0">
              <a:buNone/>
            </a:pPr>
            <a:r>
              <a:rPr lang="en-GB" sz="2600" dirty="0"/>
              <a:t>Objectives</a:t>
            </a:r>
          </a:p>
          <a:p>
            <a:r>
              <a:rPr lang="it-IT" sz="2100" dirty="0"/>
              <a:t>D for </a:t>
            </a:r>
            <a:r>
              <a:rPr lang="en-GB" sz="2000" dirty="0"/>
              <a:t>building a shared geothermal RI </a:t>
            </a:r>
            <a:endParaRPr lang="en-US" sz="2100" dirty="0"/>
          </a:p>
          <a:p>
            <a:pPr marL="0" indent="0">
              <a:buNone/>
            </a:pPr>
            <a:r>
              <a:rPr lang="en-GB" sz="2600" dirty="0"/>
              <a:t>Targets</a:t>
            </a:r>
          </a:p>
          <a:p>
            <a:r>
              <a:rPr lang="en-GB" sz="2000" dirty="0"/>
              <a:t>Improve access </a:t>
            </a:r>
            <a:r>
              <a:rPr lang="en-US" sz="2100" dirty="0"/>
              <a:t>to laboratories, wells and plants for testing and developing innovative concepts, </a:t>
            </a:r>
            <a:r>
              <a:rPr lang="en-US" sz="2100" dirty="0" err="1"/>
              <a:t>optimise</a:t>
            </a:r>
            <a:r>
              <a:rPr lang="en-US" sz="2100" dirty="0"/>
              <a:t> costs and performance of RI</a:t>
            </a:r>
            <a:endParaRPr lang="en-GB" sz="2100" dirty="0"/>
          </a:p>
          <a:p>
            <a:pPr marL="0" indent="0">
              <a:buNone/>
            </a:pPr>
            <a:endParaRPr lang="en-GB" sz="2100" dirty="0"/>
          </a:p>
          <a:p>
            <a:pPr marL="0" indent="0">
              <a:buNone/>
            </a:pPr>
            <a:r>
              <a:rPr lang="en-GB" sz="2100" dirty="0"/>
              <a:t>TRL: NA</a:t>
            </a:r>
          </a:p>
          <a:p>
            <a:pPr marL="0" indent="0">
              <a:buNone/>
            </a:pPr>
            <a:r>
              <a:rPr lang="en-GB" sz="2100" dirty="0"/>
              <a:t>Scope: partnership, strong link to industry</a:t>
            </a:r>
          </a:p>
          <a:p>
            <a:pPr marL="0" indent="0">
              <a:buNone/>
            </a:pPr>
            <a:r>
              <a:rPr lang="en-GB" sz="2100" dirty="0"/>
              <a:t>Priority: high? (see priority for assessing resource potential)</a:t>
            </a:r>
          </a:p>
          <a:p>
            <a:pPr marL="0" indent="0">
              <a:buNone/>
            </a:pPr>
            <a:r>
              <a:rPr lang="en-GB" sz="2100" dirty="0"/>
              <a:t>Timeline: continuous</a:t>
            </a:r>
          </a:p>
        </p:txBody>
      </p:sp>
    </p:spTree>
    <p:extLst>
      <p:ext uri="{BB962C8B-B14F-4D97-AF65-F5344CB8AC3E}">
        <p14:creationId xmlns:p14="http://schemas.microsoft.com/office/powerpoint/2010/main" val="11273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1635" y="376527"/>
            <a:ext cx="9765632" cy="504843"/>
          </a:xfrm>
        </p:spPr>
        <p:txBody>
          <a:bodyPr/>
          <a:lstStyle/>
          <a:p>
            <a:endParaRPr lang="en-US"/>
          </a:p>
        </p:txBody>
      </p:sp>
      <p:sp>
        <p:nvSpPr>
          <p:cNvPr id="4" name="Rectangle 3"/>
          <p:cNvSpPr/>
          <p:nvPr/>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sp>
        <p:nvSpPr>
          <p:cNvPr id="6" name="Text Box 23"/>
          <p:cNvSpPr txBox="1"/>
          <p:nvPr/>
        </p:nvSpPr>
        <p:spPr>
          <a:xfrm>
            <a:off x="1067166" y="5854708"/>
            <a:ext cx="8681745" cy="4663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Calibri" charset="0"/>
                <a:cs typeface="Times New Roman" charset="0"/>
              </a:rPr>
              <a:t>The sole responsibility of this publication lies with the author. The European Union is not responsible for any use that may be made of the information contained therein. This project has received funding from the European Union's Horizon 2020 research and innovation </a:t>
            </a:r>
            <a:r>
              <a:rPr kumimoji="0" lang="en-US" sz="900" b="0" i="0" u="none" strike="noStrike" kern="1200" cap="none" spc="0" normalizeH="0" baseline="0" noProof="0" dirty="0" err="1">
                <a:ln>
                  <a:noFill/>
                </a:ln>
                <a:solidFill>
                  <a:srgbClr val="FFFFFF"/>
                </a:solidFill>
                <a:effectLst/>
                <a:uLnTx/>
                <a:uFillTx/>
                <a:latin typeface="Arial" charset="0"/>
                <a:ea typeface="Calibri" charset="0"/>
                <a:cs typeface="Times New Roman" charset="0"/>
              </a:rPr>
              <a:t>programme</a:t>
            </a:r>
            <a:r>
              <a:rPr kumimoji="0" lang="en-US" sz="900" b="0" i="0" u="none" strike="noStrike" kern="1200" cap="none" spc="0" normalizeH="0" baseline="0" noProof="0" dirty="0">
                <a:ln>
                  <a:noFill/>
                </a:ln>
                <a:solidFill>
                  <a:srgbClr val="FFFFFF"/>
                </a:solidFill>
                <a:effectLst/>
                <a:uLnTx/>
                <a:uFillTx/>
                <a:latin typeface="Arial" charset="0"/>
                <a:ea typeface="Calibri" charset="0"/>
                <a:cs typeface="Times New Roman" charset="0"/>
              </a:rPr>
              <a:t> under grant agreement No [773392 — DG ETIP]</a:t>
            </a:r>
            <a:endParaRPr kumimoji="0" lang="en-GB" sz="900" b="0" i="0" u="none" strike="noStrike" kern="1200" cap="none" spc="0" normalizeH="0" baseline="0" noProof="0" dirty="0">
              <a:ln>
                <a:noFill/>
              </a:ln>
              <a:solidFill>
                <a:srgbClr val="8D7C80"/>
              </a:solidFill>
              <a:effectLst/>
              <a:uLnTx/>
              <a:uFillTx/>
              <a:latin typeface="Gill Sans" charset="0"/>
              <a:ea typeface="Calibri" charset="0"/>
              <a:cs typeface="Times New Roman" charset="0"/>
            </a:endParaRPr>
          </a:p>
        </p:txBody>
      </p:sp>
      <p:pic>
        <p:nvPicPr>
          <p:cNvPr id="8" name="Picture 7">
            <a:extLst>
              <a:ext uri="{FF2B5EF4-FFF2-40B4-BE49-F238E27FC236}">
                <a16:creationId xmlns:a16="http://schemas.microsoft.com/office/drawing/2014/main" id="{FB60E90B-5192-4F88-BF3C-D83BECAFEB04}"/>
              </a:ext>
            </a:extLst>
          </p:cNvPr>
          <p:cNvPicPr>
            <a:picLocks noChangeAspect="1"/>
          </p:cNvPicPr>
          <p:nvPr/>
        </p:nvPicPr>
        <p:blipFill>
          <a:blip r:embed="rId3"/>
          <a:stretch>
            <a:fillRect/>
          </a:stretch>
        </p:blipFill>
        <p:spPr>
          <a:xfrm>
            <a:off x="9865026" y="5974134"/>
            <a:ext cx="538653" cy="360000"/>
          </a:xfrm>
          <a:prstGeom prst="rect">
            <a:avLst/>
          </a:prstGeom>
        </p:spPr>
      </p:pic>
    </p:spTree>
    <p:extLst>
      <p:ext uri="{BB962C8B-B14F-4D97-AF65-F5344CB8AC3E}">
        <p14:creationId xmlns:p14="http://schemas.microsoft.com/office/powerpoint/2010/main" val="1913979382"/>
      </p:ext>
    </p:extLst>
  </p:cSld>
  <p:clrMapOvr>
    <a:masterClrMapping/>
  </p:clrMapOvr>
</p:sld>
</file>

<file path=ppt/theme/theme1.xml><?xml version="1.0" encoding="utf-8"?>
<a:theme xmlns:a="http://schemas.openxmlformats.org/drawingml/2006/main" name="Tema di Office">
  <a:themeElements>
    <a:clrScheme name="ETIP-DG">
      <a:dk1>
        <a:srgbClr val="8D7C80"/>
      </a:dk1>
      <a:lt1>
        <a:srgbClr val="FFFFFF"/>
      </a:lt1>
      <a:dk2>
        <a:srgbClr val="8D7C80"/>
      </a:dk2>
      <a:lt2>
        <a:srgbClr val="FFFFFF"/>
      </a:lt2>
      <a:accent1>
        <a:srgbClr val="EE4036"/>
      </a:accent1>
      <a:accent2>
        <a:srgbClr val="BE1E2D"/>
      </a:accent2>
      <a:accent3>
        <a:srgbClr val="F6921E"/>
      </a:accent3>
      <a:accent4>
        <a:srgbClr val="FFC000"/>
      </a:accent4>
      <a:accent5>
        <a:srgbClr val="F69C98"/>
      </a:accent5>
      <a:accent6>
        <a:srgbClr val="8D7C80"/>
      </a:accent6>
      <a:hlink>
        <a:srgbClr val="EE4036"/>
      </a:hlink>
      <a:folHlink>
        <a:srgbClr val="8D7C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ETIP-DG" id="{C213D244-4CC9-8D4C-A82A-989B98804598}" vid="{54ABA6A8-B4CA-A441-9EA2-5845337E0F74}"/>
    </a:ext>
  </a:extLst>
</a:theme>
</file>

<file path=docProps/app.xml><?xml version="1.0" encoding="utf-8"?>
<Properties xmlns="http://schemas.openxmlformats.org/officeDocument/2006/extended-properties" xmlns:vt="http://schemas.openxmlformats.org/officeDocument/2006/docPropsVTypes">
  <TotalTime>55</TotalTime>
  <Words>324</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Gill Sans</vt:lpstr>
      <vt:lpstr>Gill Sans MT</vt:lpstr>
      <vt:lpstr>Tema di Office</vt:lpstr>
      <vt:lpstr>Chapter KNOWLEDGE SHARING</vt:lpstr>
      <vt:lpstr>Steering Committee assessment</vt:lpstr>
      <vt:lpstr>Topic 1: Shared and harmonized geothermal information</vt:lpstr>
      <vt:lpstr>Topic 2: Shared research infrastructures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KNOWLEDGE SHARING</dc:title>
  <dc:creator>Philippe Dumas</dc:creator>
  <cp:lastModifiedBy>Philippe Dumas</cp:lastModifiedBy>
  <cp:revision>3</cp:revision>
  <dcterms:created xsi:type="dcterms:W3CDTF">2019-05-23T09:13:24Z</dcterms:created>
  <dcterms:modified xsi:type="dcterms:W3CDTF">2019-05-24T14:20:17Z</dcterms:modified>
</cp:coreProperties>
</file>