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4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4" d="100"/>
          <a:sy n="124" d="100"/>
        </p:scale>
        <p:origin x="11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153F8-360D-4471-8524-60B5563B065C}" type="datetimeFigureOut">
              <a:rPr lang="en-GB" smtClean="0"/>
              <a:t>10/01/2019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6F171-9E33-4BCC-B415-6F37ECAAB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459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CEPS_thinktank" TargetMode="External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546127"/>
            <a:ext cx="9144000" cy="20516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0481"/>
            <a:ext cx="7772400" cy="2087325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10 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www.ceps.eu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4CDC-C678-4D86-B805-65A6D80EE808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Connecteur droit 8"/>
          <p:cNvCxnSpPr/>
          <p:nvPr userDrawn="1"/>
        </p:nvCxnSpPr>
        <p:spPr>
          <a:xfrm>
            <a:off x="0" y="4597806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 userDrawn="1"/>
        </p:nvCxnSpPr>
        <p:spPr>
          <a:xfrm>
            <a:off x="0" y="2510481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ZoneTexte 13"/>
          <p:cNvSpPr txBox="1"/>
          <p:nvPr userDrawn="1"/>
        </p:nvSpPr>
        <p:spPr>
          <a:xfrm>
            <a:off x="210393" y="6033186"/>
            <a:ext cx="21207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   </a:t>
            </a:r>
            <a:r>
              <a:rPr lang="en-GB" sz="1400" dirty="0">
                <a:solidFill>
                  <a:srgbClr val="0070C0"/>
                </a:solidFill>
              </a:rPr>
              <a:t>CEPS_thinktank</a:t>
            </a:r>
            <a:r>
              <a:rPr lang="fr-FR" sz="1500" dirty="0">
                <a:solidFill>
                  <a:prstClr val="black">
                    <a:lumMod val="65000"/>
                    <a:lumOff val="35000"/>
                  </a:prstClr>
                </a:solidFill>
              </a:rPr>
              <a:t>		</a:t>
            </a:r>
            <a:endParaRPr lang="en-US" sz="2400" u="sng" dirty="0">
              <a:solidFill>
                <a:srgbClr val="14614F"/>
              </a:solidFill>
            </a:endParaRPr>
          </a:p>
        </p:txBody>
      </p:sp>
      <p:pic>
        <p:nvPicPr>
          <p:cNvPr id="11" name="Picture 10">
            <a:hlinkClick r:id="rId3"/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51" y="5783897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453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 b="1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www.ceps.eu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4CDC-C678-4D86-B805-65A6D80EE8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276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3000" b="1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January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www.ceps.eu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4CDC-C678-4D86-B805-65A6D80EE8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524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10 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GB" dirty="0"/>
              <a:t>www.ceps.eu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1936" y="47627"/>
            <a:ext cx="441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  <a:latin typeface="+mj-lt"/>
              </a:defRPr>
            </a:lvl1pPr>
          </a:lstStyle>
          <a:p>
            <a:fld id="{04A74CDC-C678-4D86-B805-65A6D80EE80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</a:lstStyle>
          <a:p>
            <a:pPr lvl="0" algn="r"/>
            <a:r>
              <a:rPr lang="en-GB" sz="1200" kern="1200" noProof="0" dirty="0">
                <a:solidFill>
                  <a:schemeClr val="accent1"/>
                </a:solidFill>
                <a:latin typeface="+mj-lt"/>
                <a:ea typeface="+mn-ea"/>
                <a:cs typeface="+mn-cs"/>
              </a:rPr>
              <a:t>© CEPS</a:t>
            </a:r>
          </a:p>
        </p:txBody>
      </p:sp>
    </p:spTree>
    <p:extLst>
      <p:ext uri="{BB962C8B-B14F-4D97-AF65-F5344CB8AC3E}">
        <p14:creationId xmlns:p14="http://schemas.microsoft.com/office/powerpoint/2010/main" val="970334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5" r:id="rId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741" y="388780"/>
            <a:ext cx="6905642" cy="1325563"/>
          </a:xfrm>
        </p:spPr>
        <p:txBody>
          <a:bodyPr/>
          <a:lstStyle/>
          <a:p>
            <a:r>
              <a:rPr lang="it-IT" dirty="0"/>
              <a:t>Corporate sourcing of renewable electricity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14343"/>
            <a:ext cx="3973830" cy="4351338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it-IT" sz="2000" b="1" dirty="0">
                <a:solidFill>
                  <a:schemeClr val="accent1"/>
                </a:solidFill>
              </a:rPr>
              <a:t>Drivers</a:t>
            </a:r>
            <a:endParaRPr lang="en-GB" sz="2000" b="1" dirty="0">
              <a:solidFill>
                <a:schemeClr val="accent1"/>
              </a:solidFill>
            </a:endParaRPr>
          </a:p>
          <a:p>
            <a:pPr lvl="0"/>
            <a:r>
              <a:rPr lang="en-GB" sz="2000" dirty="0"/>
              <a:t>CSR strategy and differentiation</a:t>
            </a:r>
          </a:p>
          <a:p>
            <a:pPr lvl="0"/>
            <a:r>
              <a:rPr lang="en-GB" sz="2000" dirty="0"/>
              <a:t>Participation in green supply chains</a:t>
            </a:r>
          </a:p>
          <a:p>
            <a:pPr lvl="0"/>
            <a:r>
              <a:rPr lang="en-GB" sz="2000"/>
              <a:t>Cost reduction???</a:t>
            </a:r>
            <a:endParaRPr lang="en-GB" sz="2000" dirty="0"/>
          </a:p>
          <a:p>
            <a:pPr lvl="0"/>
            <a:r>
              <a:rPr lang="en-GB" sz="2000" dirty="0"/>
              <a:t>Resilience???</a:t>
            </a:r>
          </a:p>
          <a:p>
            <a:r>
              <a:rPr lang="en-GB" sz="2000" dirty="0"/>
              <a:t>Revenues from support schemes???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www.ceps.eu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9" y="0"/>
            <a:ext cx="1236182" cy="1272540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602480" y="1690689"/>
            <a:ext cx="397383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it-IT" sz="2000" b="1" dirty="0">
                <a:solidFill>
                  <a:schemeClr val="accent1"/>
                </a:solidFill>
              </a:rPr>
              <a:t>Barriers</a:t>
            </a:r>
            <a:endParaRPr lang="en-GB" sz="2000" b="1" dirty="0">
              <a:solidFill>
                <a:schemeClr val="accent1"/>
              </a:solidFill>
            </a:endParaRPr>
          </a:p>
          <a:p>
            <a:pPr lvl="0"/>
            <a:r>
              <a:rPr lang="en-GB" sz="2000" dirty="0"/>
              <a:t>Policy uncertainty </a:t>
            </a:r>
          </a:p>
          <a:p>
            <a:pPr lvl="0"/>
            <a:r>
              <a:rPr lang="en-GB" sz="2000" dirty="0"/>
              <a:t>Regulatory barriers </a:t>
            </a:r>
          </a:p>
          <a:p>
            <a:pPr lvl="0"/>
            <a:r>
              <a:rPr lang="en-GB" sz="2000" dirty="0"/>
              <a:t>Higher electricity costs compared to the price paid for grid electricity</a:t>
            </a:r>
          </a:p>
          <a:p>
            <a:pPr lvl="0"/>
            <a:r>
              <a:rPr lang="en-GB" sz="2000" dirty="0"/>
              <a:t>Company culture preferring investments with higher returns</a:t>
            </a:r>
          </a:p>
          <a:p>
            <a:pPr lvl="0"/>
            <a:r>
              <a:rPr lang="en-GB" sz="2000" dirty="0"/>
              <a:t>Fluctuating nature of renewable electricity (e.g. wind and solar) </a:t>
            </a:r>
          </a:p>
          <a:p>
            <a:pPr lvl="0"/>
            <a:r>
              <a:rPr lang="en-GB" sz="2000" dirty="0"/>
              <a:t>Financial barriers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5724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EPS 2015">
      <a:dk1>
        <a:sysClr val="windowText" lastClr="000000"/>
      </a:dk1>
      <a:lt1>
        <a:sysClr val="window" lastClr="FFFFFF"/>
      </a:lt1>
      <a:dk2>
        <a:srgbClr val="009DC5"/>
      </a:dk2>
      <a:lt2>
        <a:srgbClr val="CEDBE6"/>
      </a:lt2>
      <a:accent1>
        <a:srgbClr val="317C6F"/>
      </a:accent1>
      <a:accent2>
        <a:srgbClr val="F9B000"/>
      </a:accent2>
      <a:accent3>
        <a:srgbClr val="D44D1E"/>
      </a:accent3>
      <a:accent4>
        <a:srgbClr val="964C7A"/>
      </a:accent4>
      <a:accent5>
        <a:srgbClr val="273572"/>
      </a:accent5>
      <a:accent6>
        <a:srgbClr val="B9C401"/>
      </a:accent6>
      <a:hlink>
        <a:srgbClr val="6B9F25"/>
      </a:hlink>
      <a:folHlink>
        <a:srgbClr val="9F6715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606</TotalTime>
  <Words>72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Corporate sourcing of renewable electricity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</dc:creator>
  <cp:lastModifiedBy>Thomas Garabetian</cp:lastModifiedBy>
  <cp:revision>33</cp:revision>
  <cp:lastPrinted>2018-12-11T12:30:32Z</cp:lastPrinted>
  <dcterms:created xsi:type="dcterms:W3CDTF">2018-12-05T09:52:26Z</dcterms:created>
  <dcterms:modified xsi:type="dcterms:W3CDTF">2019-01-10T12:51:31Z</dcterms:modified>
</cp:coreProperties>
</file>