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23" r:id="rId2"/>
  </p:sldMasterIdLst>
  <p:notesMasterIdLst>
    <p:notesMasterId r:id="rId6"/>
  </p:notesMasterIdLst>
  <p:sldIdLst>
    <p:sldId id="480" r:id="rId3"/>
    <p:sldId id="481" r:id="rId4"/>
    <p:sldId id="482" r:id="rId5"/>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00"/>
    <a:srgbClr val="002060"/>
    <a:srgbClr val="DAA600"/>
    <a:srgbClr val="C09200"/>
    <a:srgbClr val="AC0000"/>
    <a:srgbClr val="E0EFF7"/>
    <a:srgbClr val="E7E200"/>
    <a:srgbClr val="FFFF00"/>
    <a:srgbClr val="E5F8FF"/>
    <a:srgbClr val="B9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70" autoAdjust="0"/>
  </p:normalViewPr>
  <p:slideViewPr>
    <p:cSldViewPr>
      <p:cViewPr varScale="1">
        <p:scale>
          <a:sx n="90" d="100"/>
          <a:sy n="90" d="100"/>
        </p:scale>
        <p:origin x="104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440866A-DEDF-4420-BCB4-978C563DB530}" type="datetimeFigureOut">
              <a:rPr lang="es-ES" smtClean="0"/>
              <a:pPr/>
              <a:t>10/01/2019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CEA39A-228A-4498-B892-B535A2FC234D}" type="slidenum">
              <a:rPr lang="es-ES" smtClean="0"/>
              <a:pPr/>
              <a:t>‹#›</a:t>
            </a:fld>
            <a:endParaRPr lang="es-ES"/>
          </a:p>
        </p:txBody>
      </p:sp>
    </p:spTree>
    <p:extLst>
      <p:ext uri="{BB962C8B-B14F-4D97-AF65-F5344CB8AC3E}">
        <p14:creationId xmlns:p14="http://schemas.microsoft.com/office/powerpoint/2010/main" val="346141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ECEA39A-228A-4498-B892-B535A2FC234D}" type="slidenum">
              <a:rPr lang="es-ES" smtClean="0"/>
              <a:pPr/>
              <a:t>1</a:t>
            </a:fld>
            <a:endParaRPr lang="es-ES"/>
          </a:p>
        </p:txBody>
      </p:sp>
    </p:spTree>
    <p:extLst>
      <p:ext uri="{BB962C8B-B14F-4D97-AF65-F5344CB8AC3E}">
        <p14:creationId xmlns:p14="http://schemas.microsoft.com/office/powerpoint/2010/main" val="308818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indent="-360363"/>
            <a:r>
              <a:rPr lang="en-IE" dirty="0"/>
              <a:t>#1 	AVAILABILITY: You can ship coal or oil to any place that wants it, you can’t ship sun or wind.. except via the famous “green electrons” or lately green molecules... (rather brownish..) Possibly we will discuss later</a:t>
            </a:r>
          </a:p>
          <a:p>
            <a:pPr marL="360363" indent="-360363"/>
            <a:endParaRPr lang="en-IE" dirty="0"/>
          </a:p>
          <a:p>
            <a:pPr marL="360363" indent="-360363"/>
            <a:r>
              <a:rPr lang="en-IE" dirty="0"/>
              <a:t>#2.	COMPLEMENTARITY: There is a wide open field of thinking  about the “optimization in the use of  available natural resources” in EU . This implies a giant step down from national thinking… Very far from us.. And national govts never hesitate to build solar power in places with half the quality of the resources. We say: little yield to the invested Euro, maybe more profit for the </a:t>
            </a:r>
            <a:r>
              <a:rPr lang="en-IE" dirty="0" err="1"/>
              <a:t>PolMakers</a:t>
            </a:r>
            <a:r>
              <a:rPr lang="en-IE" dirty="0"/>
              <a:t>? </a:t>
            </a:r>
          </a:p>
          <a:p>
            <a:pPr marL="360363" indent="-360363"/>
            <a:endParaRPr lang="en-IE" dirty="0"/>
          </a:p>
          <a:p>
            <a:pPr marL="360363" indent="-360363"/>
            <a:r>
              <a:rPr lang="en-IE" dirty="0"/>
              <a:t>#2.2</a:t>
            </a:r>
          </a:p>
          <a:p>
            <a:pPr marL="360363" indent="-360363"/>
            <a:endParaRPr lang="en-IE" dirty="0"/>
          </a:p>
          <a:p>
            <a:pPr marL="360363" indent="-360363"/>
            <a:r>
              <a:rPr lang="en-IE" dirty="0"/>
              <a:t>#2	we are no longer in a beauty contest between single technologies. For good reasons and less good reasons wind and PV have deployed massively .The issue is now – after the gold rush - how can this be sustained, how can the reliability of the system be maintained through the transition (STORAGE) </a:t>
            </a:r>
          </a:p>
          <a:p>
            <a:pPr marL="360363" indent="-360363"/>
            <a:endParaRPr lang="en-GB" dirty="0"/>
          </a:p>
        </p:txBody>
      </p:sp>
      <p:sp>
        <p:nvSpPr>
          <p:cNvPr id="4" name="Slide Number Placeholder 3"/>
          <p:cNvSpPr>
            <a:spLocks noGrp="1"/>
          </p:cNvSpPr>
          <p:nvPr>
            <p:ph type="sldNum" sz="quarter" idx="5"/>
          </p:nvPr>
        </p:nvSpPr>
        <p:spPr/>
        <p:txBody>
          <a:bodyPr/>
          <a:lstStyle/>
          <a:p>
            <a:fld id="{FECEA39A-228A-4498-B892-B535A2FC234D}" type="slidenum">
              <a:rPr lang="es-ES" smtClean="0"/>
              <a:pPr/>
              <a:t>2</a:t>
            </a:fld>
            <a:endParaRPr lang="es-ES"/>
          </a:p>
        </p:txBody>
      </p:sp>
    </p:spTree>
    <p:extLst>
      <p:ext uri="{BB962C8B-B14F-4D97-AF65-F5344CB8AC3E}">
        <p14:creationId xmlns:p14="http://schemas.microsoft.com/office/powerpoint/2010/main" val="125840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675120"/>
          </a:xfrm>
          <a:prstGeom prst="rect">
            <a:avLst/>
          </a:prstGeom>
        </p:spPr>
      </p:pic>
      <p:sp>
        <p:nvSpPr>
          <p:cNvPr id="12" name="Rectangle 11"/>
          <p:cNvSpPr/>
          <p:nvPr userDrawn="1"/>
        </p:nvSpPr>
        <p:spPr>
          <a:xfrm>
            <a:off x="0" y="4960141"/>
            <a:ext cx="9144000" cy="1897863"/>
          </a:xfrm>
          <a:prstGeom prst="rect">
            <a:avLst/>
          </a:prstGeom>
          <a:gradFill>
            <a:gsLst>
              <a:gs pos="0">
                <a:schemeClr val="accent1">
                  <a:lumMod val="5000"/>
                  <a:lumOff val="95000"/>
                  <a:alpha val="3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342900" y="4960137"/>
            <a:ext cx="5829300" cy="1463040"/>
          </a:xfrm>
          <a:prstGeom prst="rect">
            <a:avLst/>
          </a:prstGeom>
        </p:spPr>
        <p:txBody>
          <a:bodyPr anchor="ctr">
            <a:normAutofit/>
          </a:bodyPr>
          <a:lstStyle>
            <a:lvl1pPr algn="r">
              <a:defRPr sz="330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a:prstGeom prst="rect">
            <a:avLst/>
          </a:prstGeom>
        </p:spPr>
        <p:txBody>
          <a:bodyPr lIns="91440" rIns="91440" anchor="ctr">
            <a:normAutofit/>
          </a:bodyPr>
          <a:lstStyle>
            <a:lvl1pPr marL="0" indent="0" algn="l">
              <a:lnSpc>
                <a:spcPct val="100000"/>
              </a:lnSpc>
              <a:spcBef>
                <a:spcPts val="0"/>
              </a:spcBef>
              <a:buNone/>
              <a:defRPr sz="120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defRPr/>
            </a:pPr>
            <a:fld id="{505BDC8D-C768-4AD8-9356-E50DE1E30D55}"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txBox="1">
            <a:spLocks/>
          </p:cNvSpPr>
          <p:nvPr userDrawn="1"/>
        </p:nvSpPr>
        <p:spPr>
          <a:xfrm>
            <a:off x="342901" y="6470704"/>
            <a:ext cx="4426094" cy="274320"/>
          </a:xfrm>
          <a:prstGeom prst="rect">
            <a:avLst/>
          </a:prstGeom>
        </p:spPr>
        <p:txBody>
          <a:bodyPr vert="horz" lIns="68580" tIns="34290" rIns="68580" bIns="34290" rtlCol="0" anchor="ctr"/>
          <a:lstStyle>
            <a:defPPr>
              <a:defRPr lang="en-US"/>
            </a:defPPr>
            <a:lvl1pPr algn="r" rtl="0" fontAlgn="base">
              <a:spcBef>
                <a:spcPct val="0"/>
              </a:spcBef>
              <a:spcAft>
                <a:spcPct val="0"/>
              </a:spcAft>
              <a:defRPr sz="1000" kern="1200" cap="all" baseline="0">
                <a:solidFill>
                  <a:schemeClr val="tx1">
                    <a:lumMod val="95000"/>
                    <a:lumOff val="5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750" dirty="0"/>
              <a:t>European Solar Thermal Electricity Association</a:t>
            </a: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59384" y="1"/>
            <a:ext cx="1413433" cy="1814847"/>
          </a:xfrm>
          <a:prstGeom prst="rect">
            <a:avLst/>
          </a:prstGeom>
        </p:spPr>
      </p:pic>
    </p:spTree>
    <p:extLst>
      <p:ext uri="{BB962C8B-B14F-4D97-AF65-F5344CB8AC3E}">
        <p14:creationId xmlns:p14="http://schemas.microsoft.com/office/powerpoint/2010/main" val="246070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68098" y="2286000"/>
            <a:ext cx="7290055" cy="402336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209B31-ACC1-432F-9B44-29EED63A0E3C}" type="slidenum">
              <a:rPr lang="en-US" smtClean="0"/>
              <a:pPr>
                <a:defRPr/>
              </a:pPr>
              <a:t>‹#›</a:t>
            </a:fld>
            <a:endParaRPr lang="en-US"/>
          </a:p>
        </p:txBody>
      </p:sp>
    </p:spTree>
    <p:extLst>
      <p:ext uri="{BB962C8B-B14F-4D97-AF65-F5344CB8AC3E}">
        <p14:creationId xmlns:p14="http://schemas.microsoft.com/office/powerpoint/2010/main" val="425586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a:prstGeom prst="rect">
            <a:avLst/>
          </a:prstGeo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2" y="762000"/>
            <a:ext cx="5686425"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8099" y="6470704"/>
            <a:ext cx="1615607" cy="274320"/>
          </a:xfrm>
          <a:prstGeom prst="rect">
            <a:avLst/>
          </a:prstGeom>
        </p:spPr>
        <p:txBody>
          <a:bodyPr/>
          <a:lstStyle/>
          <a:p>
            <a:pPr>
              <a:defRPr/>
            </a:pPr>
            <a:fld id="{70E9B20E-4E3E-4758-A437-FDE87BD0A5C9}" type="datetime1">
              <a:rPr lang="en-US" smtClean="0"/>
              <a:pPr>
                <a:defRPr/>
              </a:pPr>
              <a:t>1/10/2019</a:t>
            </a:fld>
            <a:endParaRPr lang="en-US"/>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9B332B-843F-4BA4-89C6-35CB900A7442}" type="slidenum">
              <a:rPr lang="en-US" smtClean="0"/>
              <a:pPr>
                <a:defRPr/>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48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a:prstGeom prst="rect">
            <a:avLst/>
          </a:prstGeom>
        </p:spPr>
        <p:txBody>
          <a:bodyPr/>
          <a:lstStyle/>
          <a:p>
            <a:r>
              <a:rPr lang="en-US"/>
              <a:t>Click to edit Master title style</a:t>
            </a:r>
            <a:endParaRPr lang="de-DE"/>
          </a:p>
        </p:txBody>
      </p:sp>
      <p:sp>
        <p:nvSpPr>
          <p:cNvPr id="3" name="TextBox 2"/>
          <p:cNvSpPr txBox="1"/>
          <p:nvPr userDrawn="1"/>
        </p:nvSpPr>
        <p:spPr>
          <a:xfrm>
            <a:off x="971550" y="1484784"/>
            <a:ext cx="7488882" cy="300082"/>
          </a:xfrm>
          <a:prstGeom prst="rect">
            <a:avLst/>
          </a:prstGeom>
          <a:noFill/>
        </p:spPr>
        <p:txBody>
          <a:bodyPr wrap="square" rtlCol="0">
            <a:spAutoFit/>
          </a:bodyPr>
          <a:lstStyle/>
          <a:p>
            <a:endParaRPr lang="de-DE" sz="1350" dirty="0"/>
          </a:p>
        </p:txBody>
      </p:sp>
    </p:spTree>
    <p:extLst>
      <p:ext uri="{BB962C8B-B14F-4D97-AF65-F5344CB8AC3E}">
        <p14:creationId xmlns:p14="http://schemas.microsoft.com/office/powerpoint/2010/main" val="240319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subTitle" idx="1"/>
          </p:nvPr>
        </p:nvSpPr>
        <p:spPr>
          <a:xfrm>
            <a:off x="431006" y="4077072"/>
            <a:ext cx="8353425" cy="1080120"/>
          </a:xfrm>
          <a:prstGeom prst="rect">
            <a:avLst/>
          </a:prstGeom>
        </p:spPr>
        <p:txBody>
          <a:bodyPr/>
          <a:lstStyle>
            <a:lvl1pPr marL="0" indent="0" algn="r">
              <a:lnSpc>
                <a:spcPct val="80000"/>
              </a:lnSpc>
              <a:spcBef>
                <a:spcPct val="0"/>
              </a:spcBef>
              <a:buClr>
                <a:schemeClr val="hlink"/>
              </a:buClr>
              <a:buFontTx/>
              <a:buNone/>
              <a:defRPr sz="3000" b="1">
                <a:solidFill>
                  <a:srgbClr val="F38230"/>
                </a:solidFill>
                <a:latin typeface="Arial" charset="0"/>
              </a:defRPr>
            </a:lvl1pPr>
          </a:lstStyle>
          <a:p>
            <a:r>
              <a:rPr lang="en-US"/>
              <a:t>Click to edit Master subtitle style</a:t>
            </a:r>
            <a:endParaRPr lang="en-GB" noProof="0" dirty="0"/>
          </a:p>
        </p:txBody>
      </p:sp>
    </p:spTree>
    <p:extLst>
      <p:ext uri="{BB962C8B-B14F-4D97-AF65-F5344CB8AC3E}">
        <p14:creationId xmlns:p14="http://schemas.microsoft.com/office/powerpoint/2010/main" val="127670580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2"/>
            <a:ext cx="2133600" cy="365125"/>
          </a:xfrm>
          <a:prstGeom prst="rect">
            <a:avLst/>
          </a:prstGeom>
        </p:spPr>
        <p:txBody>
          <a:bodyPr/>
          <a:lstStyle/>
          <a:p>
            <a:fld id="{3A9215EA-75EA-4DB3-9C66-E3CBA4E4A8B2}" type="datetime1">
              <a:rPr lang="es-ES" smtClean="0"/>
              <a:pPr/>
              <a:t>10/01/2019</a:t>
            </a:fld>
            <a:endParaRPr lang="es-ES"/>
          </a:p>
        </p:txBody>
      </p:sp>
      <p:sp>
        <p:nvSpPr>
          <p:cNvPr id="5" name="4 Marcador de pie de página"/>
          <p:cNvSpPr>
            <a:spLocks noGrp="1"/>
          </p:cNvSpPr>
          <p:nvPr>
            <p:ph type="ftr" sz="quarter" idx="11"/>
          </p:nvPr>
        </p:nvSpPr>
        <p:spPr>
          <a:xfrm>
            <a:off x="3124200" y="6356352"/>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2"/>
            <a:ext cx="2133600" cy="365125"/>
          </a:xfrm>
          <a:prstGeom prst="rect">
            <a:avLst/>
          </a:prstGeom>
        </p:spPr>
        <p:txBody>
          <a:bodyPr/>
          <a:lstStyle/>
          <a:p>
            <a:fld id="{2506E428-88AA-4A87-AD58-34CD597EF7AC}" type="slidenum">
              <a:rPr lang="es-ES" smtClean="0"/>
              <a:pPr/>
              <a:t>‹#›</a:t>
            </a:fld>
            <a:endParaRPr lang="es-ES"/>
          </a:p>
        </p:txBody>
      </p:sp>
      <p:sp>
        <p:nvSpPr>
          <p:cNvPr id="8" name="7 Marcador de contenido"/>
          <p:cNvSpPr>
            <a:spLocks noGrp="1"/>
          </p:cNvSpPr>
          <p:nvPr>
            <p:ph sz="quarter" idx="13"/>
          </p:nvPr>
        </p:nvSpPr>
        <p:spPr>
          <a:xfrm>
            <a:off x="7812088" y="692150"/>
            <a:ext cx="914400" cy="9144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424758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3464" y="475488"/>
            <a:ext cx="4992624" cy="682752"/>
          </a:xfrm>
          <a:prstGeom prst="rect">
            <a:avLst/>
          </a:prstGeom>
        </p:spPr>
        <p:txBody>
          <a:bodyPr/>
          <a:lstStyle>
            <a:lvl1pPr algn="l">
              <a:defRPr sz="27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a:t>
            </a:fld>
            <a:endParaRPr lang="en-GB" dirty="0"/>
          </a:p>
        </p:txBody>
      </p:sp>
      <p:sp>
        <p:nvSpPr>
          <p:cNvPr id="10" name="Picture Placeholder 28"/>
          <p:cNvSpPr>
            <a:spLocks noGrp="1"/>
          </p:cNvSpPr>
          <p:nvPr>
            <p:ph type="pic" sz="quarter" idx="14" hasCustomPrompt="1"/>
          </p:nvPr>
        </p:nvSpPr>
        <p:spPr>
          <a:xfrm>
            <a:off x="256413" y="6194298"/>
            <a:ext cx="1864995" cy="450342"/>
          </a:xfrm>
          <a:prstGeom prst="rect">
            <a:avLst/>
          </a:prstGeom>
        </p:spPr>
        <p:txBody>
          <a:bodyPr/>
          <a:lstStyle>
            <a:lvl1pPr marL="0" indent="0">
              <a:buNone/>
              <a:defRPr baseline="0"/>
            </a:lvl1pPr>
          </a:lstStyle>
          <a:p>
            <a:r>
              <a:rPr lang="en-US" dirty="0"/>
              <a:t>Institute logo</a:t>
            </a:r>
          </a:p>
          <a:p>
            <a:endParaRPr lang="en-GB" dirty="0"/>
          </a:p>
        </p:txBody>
      </p:sp>
      <p:sp>
        <p:nvSpPr>
          <p:cNvPr id="7" name="Content Placeholder 2"/>
          <p:cNvSpPr>
            <a:spLocks noGrp="1"/>
          </p:cNvSpPr>
          <p:nvPr>
            <p:ph idx="1"/>
          </p:nvPr>
        </p:nvSpPr>
        <p:spPr>
          <a:xfrm>
            <a:off x="384048" y="1588009"/>
            <a:ext cx="6437376" cy="4525963"/>
          </a:xfrm>
          <a:prstGeom prst="rect">
            <a:avLst/>
          </a:prstGeom>
        </p:spPr>
        <p:txBody>
          <a:bodyPr/>
          <a:lstStyle>
            <a:lvl1pPr marL="0" indent="0">
              <a:buNone/>
              <a:defRPr sz="2100">
                <a:latin typeface="Arial" pitchFamily="34" charset="0"/>
                <a:cs typeface="Arial" pitchFamily="34" charset="0"/>
              </a:defRPr>
            </a:lvl1pPr>
            <a:lvl2pPr marL="557213" indent="-214313">
              <a:buFont typeface="Arial" pitchFamily="34" charset="0"/>
              <a:buChar char="•"/>
              <a:defRPr sz="2100">
                <a:latin typeface="Arial" pitchFamily="34" charset="0"/>
                <a:cs typeface="Arial" pitchFamily="34" charset="0"/>
              </a:defRPr>
            </a:lvl2pPr>
            <a:lvl3pPr marL="857250" indent="-171450">
              <a:buFont typeface="Courier New" pitchFamily="49" charset="0"/>
              <a:buChar char="o"/>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5060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3464" y="475488"/>
            <a:ext cx="4992624" cy="682752"/>
          </a:xfrm>
          <a:prstGeom prst="rect">
            <a:avLst/>
          </a:prstGeom>
        </p:spPr>
        <p:txBody>
          <a:bodyPr/>
          <a:lstStyle>
            <a:lvl1pPr algn="l">
              <a:defRPr sz="27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a:t>
            </a:fld>
            <a:endParaRPr lang="en-GB" dirty="0"/>
          </a:p>
        </p:txBody>
      </p:sp>
      <p:sp>
        <p:nvSpPr>
          <p:cNvPr id="10" name="Picture Placeholder 28"/>
          <p:cNvSpPr>
            <a:spLocks noGrp="1"/>
          </p:cNvSpPr>
          <p:nvPr>
            <p:ph type="pic" sz="quarter" idx="14" hasCustomPrompt="1"/>
          </p:nvPr>
        </p:nvSpPr>
        <p:spPr>
          <a:xfrm>
            <a:off x="256413" y="6194298"/>
            <a:ext cx="1864995" cy="450342"/>
          </a:xfrm>
          <a:prstGeom prst="rect">
            <a:avLst/>
          </a:prstGeom>
        </p:spPr>
        <p:txBody>
          <a:bodyPr/>
          <a:lstStyle>
            <a:lvl1pPr marL="0" indent="0">
              <a:buNone/>
              <a:defRPr baseline="0"/>
            </a:lvl1pPr>
          </a:lstStyle>
          <a:p>
            <a:r>
              <a:rPr lang="en-US" dirty="0"/>
              <a:t>Institute logo</a:t>
            </a:r>
          </a:p>
          <a:p>
            <a:endParaRPr lang="en-GB" dirty="0"/>
          </a:p>
        </p:txBody>
      </p:sp>
      <p:sp>
        <p:nvSpPr>
          <p:cNvPr id="8" name="Content Placeholder 2"/>
          <p:cNvSpPr>
            <a:spLocks noGrp="1"/>
          </p:cNvSpPr>
          <p:nvPr>
            <p:ph idx="1"/>
          </p:nvPr>
        </p:nvSpPr>
        <p:spPr>
          <a:xfrm>
            <a:off x="384048" y="1588009"/>
            <a:ext cx="4828032" cy="4525963"/>
          </a:xfrm>
          <a:prstGeom prst="rect">
            <a:avLst/>
          </a:prstGeom>
        </p:spPr>
        <p:txBody>
          <a:bodyPr/>
          <a:lstStyle>
            <a:lvl1pPr marL="342900" indent="-342900">
              <a:buClr>
                <a:schemeClr val="accent2"/>
              </a:buClr>
              <a:buFont typeface="Wingdings" pitchFamily="2" charset="2"/>
              <a:buChar char="v"/>
              <a:defRPr sz="2100">
                <a:latin typeface="Arial" pitchFamily="34" charset="0"/>
                <a:cs typeface="Arial" pitchFamily="34" charset="0"/>
              </a:defRPr>
            </a:lvl1pPr>
            <a:lvl2pPr marL="557213" indent="-214313">
              <a:buFont typeface="Arial" pitchFamily="34" charset="0"/>
              <a:buChar char="•"/>
              <a:defRPr sz="2100">
                <a:latin typeface="Arial" pitchFamily="34" charset="0"/>
                <a:cs typeface="Arial" pitchFamily="34" charset="0"/>
              </a:defRPr>
            </a:lvl2pPr>
            <a:lvl3pPr marL="857250" indent="-171450">
              <a:buFont typeface="Courier New" pitchFamily="49" charset="0"/>
              <a:buChar char="o"/>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5"/>
          </p:nvPr>
        </p:nvSpPr>
        <p:spPr>
          <a:xfrm>
            <a:off x="5459017" y="1597026"/>
            <a:ext cx="3401615" cy="4511167"/>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761877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3464" y="475488"/>
            <a:ext cx="4992624" cy="682752"/>
          </a:xfrm>
          <a:prstGeom prst="rect">
            <a:avLst/>
          </a:prstGeom>
        </p:spPr>
        <p:txBody>
          <a:bodyPr/>
          <a:lstStyle>
            <a:lvl1pPr algn="l">
              <a:defRPr sz="27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a:t>
            </a:fld>
            <a:endParaRPr lang="en-GB" dirty="0"/>
          </a:p>
        </p:txBody>
      </p:sp>
      <p:sp>
        <p:nvSpPr>
          <p:cNvPr id="10" name="Picture Placeholder 28"/>
          <p:cNvSpPr>
            <a:spLocks noGrp="1"/>
          </p:cNvSpPr>
          <p:nvPr>
            <p:ph type="pic" sz="quarter" idx="14" hasCustomPrompt="1"/>
          </p:nvPr>
        </p:nvSpPr>
        <p:spPr>
          <a:xfrm>
            <a:off x="256413" y="6194298"/>
            <a:ext cx="1864995" cy="450342"/>
          </a:xfrm>
          <a:prstGeom prst="rect">
            <a:avLst/>
          </a:prstGeom>
        </p:spPr>
        <p:txBody>
          <a:bodyPr/>
          <a:lstStyle>
            <a:lvl1pPr marL="0" indent="0">
              <a:buNone/>
              <a:defRPr baseline="0"/>
            </a:lvl1pPr>
          </a:lstStyle>
          <a:p>
            <a:r>
              <a:rPr lang="en-US" dirty="0"/>
              <a:t>Institute logo</a:t>
            </a:r>
          </a:p>
          <a:p>
            <a:endParaRPr lang="en-GB" dirty="0"/>
          </a:p>
        </p:txBody>
      </p:sp>
      <p:sp>
        <p:nvSpPr>
          <p:cNvPr id="8" name="Content Placeholder 2"/>
          <p:cNvSpPr>
            <a:spLocks noGrp="1"/>
          </p:cNvSpPr>
          <p:nvPr>
            <p:ph idx="1"/>
          </p:nvPr>
        </p:nvSpPr>
        <p:spPr>
          <a:xfrm>
            <a:off x="3840480" y="1588009"/>
            <a:ext cx="4828032" cy="4525963"/>
          </a:xfrm>
          <a:prstGeom prst="rect">
            <a:avLst/>
          </a:prstGeom>
        </p:spPr>
        <p:txBody>
          <a:bodyPr/>
          <a:lstStyle>
            <a:lvl1pPr marL="0" indent="0">
              <a:buNone/>
              <a:defRPr sz="2100">
                <a:latin typeface="Arial" pitchFamily="34" charset="0"/>
                <a:cs typeface="Arial" pitchFamily="34" charset="0"/>
              </a:defRPr>
            </a:lvl1pPr>
            <a:lvl2pPr marL="557213" indent="-214313">
              <a:buFont typeface="Arial" pitchFamily="34" charset="0"/>
              <a:buChar char="•"/>
              <a:defRPr sz="2100">
                <a:latin typeface="Arial" pitchFamily="34" charset="0"/>
                <a:cs typeface="Arial" pitchFamily="34" charset="0"/>
              </a:defRPr>
            </a:lvl2pPr>
            <a:lvl3pPr marL="857250" indent="-171450">
              <a:buFont typeface="Courier New" pitchFamily="49" charset="0"/>
              <a:buChar char="o"/>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martArt Placeholder 4"/>
          <p:cNvSpPr>
            <a:spLocks noGrp="1"/>
          </p:cNvSpPr>
          <p:nvPr>
            <p:ph type="dgm" sz="quarter" idx="15"/>
          </p:nvPr>
        </p:nvSpPr>
        <p:spPr>
          <a:xfrm>
            <a:off x="319469" y="1572959"/>
            <a:ext cx="3237310" cy="4535233"/>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360006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3464" y="475488"/>
            <a:ext cx="4992624" cy="682752"/>
          </a:xfrm>
          <a:prstGeom prst="rect">
            <a:avLst/>
          </a:prstGeom>
        </p:spPr>
        <p:txBody>
          <a:bodyPr/>
          <a:lstStyle>
            <a:lvl1pPr algn="l">
              <a:defRPr sz="27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a:t>
            </a:fld>
            <a:endParaRPr lang="en-GB" dirty="0"/>
          </a:p>
        </p:txBody>
      </p:sp>
      <p:sp>
        <p:nvSpPr>
          <p:cNvPr id="10" name="Picture Placeholder 28"/>
          <p:cNvSpPr>
            <a:spLocks noGrp="1"/>
          </p:cNvSpPr>
          <p:nvPr>
            <p:ph type="pic" sz="quarter" idx="14" hasCustomPrompt="1"/>
          </p:nvPr>
        </p:nvSpPr>
        <p:spPr>
          <a:xfrm>
            <a:off x="256413" y="6194298"/>
            <a:ext cx="1864995" cy="450342"/>
          </a:xfrm>
          <a:prstGeom prst="rect">
            <a:avLst/>
          </a:prstGeom>
        </p:spPr>
        <p:txBody>
          <a:bodyPr/>
          <a:lstStyle>
            <a:lvl1pPr marL="0" indent="0">
              <a:buNone/>
              <a:defRPr baseline="0"/>
            </a:lvl1pPr>
          </a:lstStyle>
          <a:p>
            <a:r>
              <a:rPr lang="en-US" dirty="0"/>
              <a:t>Institute logo</a:t>
            </a:r>
          </a:p>
          <a:p>
            <a:endParaRPr lang="en-GB" dirty="0"/>
          </a:p>
        </p:txBody>
      </p:sp>
      <p:sp>
        <p:nvSpPr>
          <p:cNvPr id="8" name="Content Placeholder 2"/>
          <p:cNvSpPr>
            <a:spLocks noGrp="1"/>
          </p:cNvSpPr>
          <p:nvPr>
            <p:ph idx="1"/>
          </p:nvPr>
        </p:nvSpPr>
        <p:spPr>
          <a:xfrm>
            <a:off x="1024128" y="1588009"/>
            <a:ext cx="7644384" cy="4525963"/>
          </a:xfrm>
          <a:prstGeom prst="rect">
            <a:avLst/>
          </a:prstGeom>
        </p:spPr>
        <p:txBody>
          <a:bodyPr/>
          <a:lstStyle>
            <a:lvl1pPr marL="0" indent="0">
              <a:buNone/>
              <a:defRPr sz="2100">
                <a:latin typeface="Arial" pitchFamily="34" charset="0"/>
                <a:cs typeface="Arial" pitchFamily="34" charset="0"/>
              </a:defRPr>
            </a:lvl1pPr>
            <a:lvl2pPr marL="557213" indent="-214313">
              <a:buFont typeface="Arial" pitchFamily="34" charset="0"/>
              <a:buChar char="•"/>
              <a:defRPr sz="2100">
                <a:latin typeface="Arial" pitchFamily="34" charset="0"/>
                <a:cs typeface="Arial" pitchFamily="34" charset="0"/>
              </a:defRPr>
            </a:lvl2pPr>
            <a:lvl3pPr marL="857250" indent="-171450">
              <a:buFont typeface="Courier New" pitchFamily="49" charset="0"/>
              <a:buChar char="o"/>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lowchart: Delay 3"/>
          <p:cNvSpPr/>
          <p:nvPr userDrawn="1"/>
        </p:nvSpPr>
        <p:spPr>
          <a:xfrm rot="10800000">
            <a:off x="146304" y="1755648"/>
            <a:ext cx="576072" cy="3669792"/>
          </a:xfrm>
          <a:prstGeom prst="flowChartDelay">
            <a:avLst/>
          </a:prstGeom>
          <a:noFill/>
          <a:ln w="28575">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Subtitle 2"/>
          <p:cNvSpPr>
            <a:spLocks noGrp="1"/>
          </p:cNvSpPr>
          <p:nvPr>
            <p:ph type="subTitle" idx="15" hasCustomPrompt="1"/>
          </p:nvPr>
        </p:nvSpPr>
        <p:spPr>
          <a:xfrm rot="16200000">
            <a:off x="-1157096" y="3383661"/>
            <a:ext cx="3345180" cy="413766"/>
          </a:xfrm>
          <a:prstGeom prst="rect">
            <a:avLst/>
          </a:prstGeom>
        </p:spPr>
        <p:txBody>
          <a:bodyPr/>
          <a:lstStyle>
            <a:lvl1pPr marL="0" indent="0" algn="ctr">
              <a:buNone/>
              <a:defRPr sz="1800">
                <a:solidFill>
                  <a:schemeClr val="accent1"/>
                </a:solidFill>
                <a:latin typeface="Cambr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tint val="75000"/>
                  </a:sysClr>
                </a:solidFill>
                <a:effectLst/>
                <a:uLnTx/>
                <a:uFillTx/>
              </a:rPr>
              <a:t>Click to edit subtitle</a:t>
            </a:r>
            <a:endParaRPr kumimoji="0" lang="en-GB" sz="1350" b="0" i="0" u="none" strike="noStrike" kern="0" cap="none" spc="0" normalizeH="0" baseline="0" noProof="0" dirty="0">
              <a:ln>
                <a:noFill/>
              </a:ln>
              <a:solidFill>
                <a:sysClr val="windowText" lastClr="000000">
                  <a:tint val="75000"/>
                </a:sysClr>
              </a:solidFill>
              <a:effectLst/>
              <a:uLnTx/>
              <a:uFillTx/>
            </a:endParaRPr>
          </a:p>
        </p:txBody>
      </p:sp>
    </p:spTree>
    <p:extLst>
      <p:ext uri="{BB962C8B-B14F-4D97-AF65-F5344CB8AC3E}">
        <p14:creationId xmlns:p14="http://schemas.microsoft.com/office/powerpoint/2010/main" val="3011129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3464" y="475488"/>
            <a:ext cx="4992624" cy="682752"/>
          </a:xfrm>
          <a:prstGeom prst="rect">
            <a:avLst/>
          </a:prstGeom>
        </p:spPr>
        <p:txBody>
          <a:bodyPr/>
          <a:lstStyle>
            <a:lvl1pPr algn="l">
              <a:defRPr sz="2700">
                <a:solidFill>
                  <a:schemeClr val="bg1"/>
                </a:solidFill>
                <a:latin typeface="Cambria" pitchFamily="18" charset="0"/>
              </a:defRPr>
            </a:lvl1pPr>
          </a:lstStyle>
          <a:p>
            <a:r>
              <a:rPr lang="en-US" dirty="0"/>
              <a:t>Click to edit title</a:t>
            </a:r>
            <a:endParaRPr lang="en-GB" dirty="0"/>
          </a:p>
        </p:txBody>
      </p:sp>
      <p:sp>
        <p:nvSpPr>
          <p:cNvPr id="6" name="Slide Number Placeholder 5"/>
          <p:cNvSpPr>
            <a:spLocks noGrp="1"/>
          </p:cNvSpPr>
          <p:nvPr>
            <p:ph type="sldNum" sz="quarter" idx="12"/>
          </p:nvPr>
        </p:nvSpPr>
        <p:spPr/>
        <p:txBody>
          <a:bodyPr/>
          <a:lstStyle/>
          <a:p>
            <a:fld id="{D58FB749-A2C7-431C-99C3-1BBC5D0DA192}" type="slidenum">
              <a:rPr lang="en-GB" smtClean="0"/>
              <a:t>‹#›</a:t>
            </a:fld>
            <a:endParaRPr lang="en-GB" dirty="0"/>
          </a:p>
        </p:txBody>
      </p:sp>
      <p:sp>
        <p:nvSpPr>
          <p:cNvPr id="9" name="Text Placeholder 8"/>
          <p:cNvSpPr>
            <a:spLocks noGrp="1"/>
          </p:cNvSpPr>
          <p:nvPr>
            <p:ph type="body" sz="quarter" idx="13"/>
          </p:nvPr>
        </p:nvSpPr>
        <p:spPr>
          <a:xfrm>
            <a:off x="384573" y="1584325"/>
            <a:ext cx="7506890" cy="4535488"/>
          </a:xfrm>
          <a:prstGeom prst="rect">
            <a:avLst/>
          </a:prstGeom>
        </p:spPr>
        <p:txBody>
          <a:bodyPr/>
          <a:lstStyle>
            <a:lvl1pPr marL="0" indent="0">
              <a:buNone/>
              <a:defRPr sz="2100">
                <a:latin typeface="Arial" pitchFamily="34" charset="0"/>
                <a:cs typeface="Arial" pitchFamily="34" charset="0"/>
              </a:defRPr>
            </a:lvl1pPr>
            <a:lvl2pPr marL="557213" indent="-214313">
              <a:buFont typeface="Arial" pitchFamily="34" charset="0"/>
              <a:buChar char="•"/>
              <a:defRPr sz="2100">
                <a:latin typeface="Arial" pitchFamily="34" charset="0"/>
                <a:cs typeface="Arial" pitchFamily="34" charset="0"/>
              </a:defRPr>
            </a:lvl2pPr>
            <a:lvl3pPr marL="857250" indent="-171450">
              <a:buFont typeface="Courier New" pitchFamily="49" charset="0"/>
              <a:buChar char="o"/>
              <a:defRPr sz="2100">
                <a:latin typeface="Arial" pitchFamily="34" charset="0"/>
                <a:cs typeface="Arial" pitchFamily="34" charset="0"/>
              </a:defRPr>
            </a:lvl3pPr>
            <a:lvl4pPr>
              <a:defRPr sz="2100">
                <a:latin typeface="Arial" pitchFamily="34" charset="0"/>
                <a:cs typeface="Arial" pitchFamily="34" charset="0"/>
              </a:defRPr>
            </a:lvl4pPr>
            <a:lvl5pPr>
              <a:defRPr sz="2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28"/>
          <p:cNvSpPr>
            <a:spLocks noGrp="1"/>
          </p:cNvSpPr>
          <p:nvPr>
            <p:ph type="pic" sz="quarter" idx="14" hasCustomPrompt="1"/>
          </p:nvPr>
        </p:nvSpPr>
        <p:spPr>
          <a:xfrm>
            <a:off x="256413" y="6194298"/>
            <a:ext cx="1864995" cy="450342"/>
          </a:xfrm>
          <a:prstGeom prst="rect">
            <a:avLst/>
          </a:prstGeom>
        </p:spPr>
        <p:txBody>
          <a:bodyPr/>
          <a:lstStyle>
            <a:lvl1pPr marL="0" indent="0">
              <a:buNone/>
              <a:defRPr baseline="0"/>
            </a:lvl1pPr>
          </a:lstStyle>
          <a:p>
            <a:r>
              <a:rPr lang="en-US" dirty="0"/>
              <a:t>Institute logo</a:t>
            </a:r>
          </a:p>
          <a:p>
            <a:endParaRPr lang="en-GB" dirty="0"/>
          </a:p>
        </p:txBody>
      </p:sp>
    </p:spTree>
    <p:extLst>
      <p:ext uri="{BB962C8B-B14F-4D97-AF65-F5344CB8AC3E}">
        <p14:creationId xmlns:p14="http://schemas.microsoft.com/office/powerpoint/2010/main" val="83527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768098" y="2286000"/>
            <a:ext cx="7290055"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A2545AE4-9A70-4EA2-9AF7-B4B8AE0F2F00}" type="slidenum">
              <a:rPr lang="en-US" smtClean="0"/>
              <a:pPr>
                <a:defRPr/>
              </a:pPr>
              <a:t>‹#›</a:t>
            </a:fld>
            <a:endParaRPr lang="en-US"/>
          </a:p>
        </p:txBody>
      </p:sp>
    </p:spTree>
    <p:extLst>
      <p:ext uri="{BB962C8B-B14F-4D97-AF65-F5344CB8AC3E}">
        <p14:creationId xmlns:p14="http://schemas.microsoft.com/office/powerpoint/2010/main" val="318236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29"/>
            <a:ext cx="9144000" cy="6440796"/>
          </a:xfrm>
          <a:prstGeom prst="rect">
            <a:avLst/>
          </a:prstGeom>
          <a:gradFill>
            <a:gsLst>
              <a:gs pos="0">
                <a:schemeClr val="accent1">
                  <a:lumMod val="5000"/>
                  <a:lumOff val="95000"/>
                  <a:alpha val="30000"/>
                </a:schemeClr>
              </a:gs>
              <a:gs pos="100000">
                <a:schemeClr val="bg1"/>
              </a:gs>
            </a:gsLst>
            <a:lin ang="5400000" scaled="1"/>
          </a:gradFill>
        </p:spPr>
      </p:pic>
      <p:sp>
        <p:nvSpPr>
          <p:cNvPr id="10" name="Rectangle 9"/>
          <p:cNvSpPr/>
          <p:nvPr userDrawn="1"/>
        </p:nvSpPr>
        <p:spPr>
          <a:xfrm>
            <a:off x="0" y="4581128"/>
            <a:ext cx="9144000" cy="2276876"/>
          </a:xfrm>
          <a:prstGeom prst="rect">
            <a:avLst/>
          </a:prstGeom>
          <a:gradFill>
            <a:gsLst>
              <a:gs pos="13000">
                <a:schemeClr val="accent1">
                  <a:lumMod val="5000"/>
                  <a:lumOff val="95000"/>
                  <a:alpha val="7400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p:nvPr>
        </p:nvSpPr>
        <p:spPr>
          <a:xfrm>
            <a:off x="342900" y="4960137"/>
            <a:ext cx="5829300" cy="1463040"/>
          </a:xfrm>
          <a:prstGeom prst="rect">
            <a:avLst/>
          </a:prstGeom>
        </p:spPr>
        <p:txBody>
          <a:bodyPr anchor="ctr">
            <a:normAutofit/>
          </a:bodyPr>
          <a:lstStyle>
            <a:lvl1pPr algn="r">
              <a:defRPr sz="330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a:prstGeom prst="rect">
            <a:avLst/>
          </a:prstGeom>
        </p:spPr>
        <p:txBody>
          <a:bodyPr lIns="91440" rIns="91440" anchor="ctr">
            <a:normAutofit/>
          </a:bodyPr>
          <a:lstStyle>
            <a:lvl1pPr marL="0" indent="0">
              <a:lnSpc>
                <a:spcPct val="100000"/>
              </a:lnSpc>
              <a:spcBef>
                <a:spcPts val="0"/>
              </a:spcBef>
              <a:buNone/>
              <a:defRPr sz="1200">
                <a:solidFill>
                  <a:schemeClr val="tx1">
                    <a:lumMod val="95000"/>
                    <a:lumOff val="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3632200" y="6470704"/>
            <a:ext cx="4426094" cy="274320"/>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290589-F4E3-4EF8-81B1-DE70F2306993}" type="slidenum">
              <a:rPr lang="en-US" smtClean="0"/>
              <a:pPr>
                <a:defRPr/>
              </a:pPr>
              <a:t>‹#›</a:t>
            </a:fld>
            <a:endParaRPr lang="en-US"/>
          </a:p>
        </p:txBody>
      </p:sp>
      <p:cxnSp>
        <p:nvCxnSpPr>
          <p:cNvPr id="8" name="Straight Connector 7"/>
          <p:cNvCxnSpPr>
            <a:cxnSpLocks/>
          </p:cNvCxnSpPr>
          <p:nvPr/>
        </p:nvCxnSpPr>
        <p:spPr>
          <a:xfrm flipV="1">
            <a:off x="6290132" y="4960138"/>
            <a:ext cx="0" cy="146303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95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a:defRPr/>
            </a:pPr>
            <a:fld id="{C645C176-976C-4C12-95A0-CEC451619223}" type="slidenum">
              <a:rPr lang="en-US" smtClean="0"/>
              <a:pPr>
                <a:defRPr/>
              </a:pPr>
              <a:t>‹#›</a:t>
            </a:fld>
            <a:endParaRPr lang="en-US"/>
          </a:p>
        </p:txBody>
      </p:sp>
    </p:spTree>
    <p:extLst>
      <p:ext uri="{BB962C8B-B14F-4D97-AF65-F5344CB8AC3E}">
        <p14:creationId xmlns:p14="http://schemas.microsoft.com/office/powerpoint/2010/main" val="345728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a:prstGeom prst="rect">
            <a:avLst/>
          </a:prstGeom>
        </p:spPr>
        <p:txBody>
          <a:bodyPr lIns="137160" rIns="137160" anchor="ctr">
            <a:normAutofit/>
          </a:bodyPr>
          <a:lstStyle>
            <a:lvl1pPr marL="0" indent="0">
              <a:spcBef>
                <a:spcPts val="0"/>
              </a:spcBef>
              <a:spcAft>
                <a:spcPts val="0"/>
              </a:spcAft>
              <a:buNone/>
              <a:defRPr sz="1650"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a:prstGeom prst="rect">
            <a:avLst/>
          </a:prstGeom>
        </p:spPr>
        <p:txBody>
          <a:bodyPr lIns="137160" rIns="137160" anchor="ctr">
            <a:normAutofit/>
          </a:bodyPr>
          <a:lstStyle>
            <a:lvl1pPr marL="0" indent="0">
              <a:spcBef>
                <a:spcPts val="0"/>
              </a:spcBef>
              <a:spcAft>
                <a:spcPts val="0"/>
              </a:spcAft>
              <a:buNone/>
              <a:defRPr lang="en-US" sz="1650"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a:defRPr/>
            </a:pPr>
            <a:fld id="{D63D8E0F-D6D8-42A0-BB0F-D1497C30DD01}" type="slidenum">
              <a:rPr lang="en-US" smtClean="0"/>
              <a:pPr>
                <a:defRPr/>
              </a:pPr>
              <a:t>‹#›</a:t>
            </a:fld>
            <a:endParaRPr lang="en-US"/>
          </a:p>
        </p:txBody>
      </p:sp>
    </p:spTree>
    <p:extLst>
      <p:ext uri="{BB962C8B-B14F-4D97-AF65-F5344CB8AC3E}">
        <p14:creationId xmlns:p14="http://schemas.microsoft.com/office/powerpoint/2010/main" val="22060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6B1839E3-D233-4E51-A5E5-48CDF87AB74A}" type="slidenum">
              <a:rPr lang="en-US" smtClean="0"/>
              <a:pPr>
                <a:defRPr/>
              </a:pPr>
              <a:t>‹#›</a:t>
            </a:fld>
            <a:endParaRPr lang="en-US"/>
          </a:p>
        </p:txBody>
      </p:sp>
    </p:spTree>
    <p:extLst>
      <p:ext uri="{BB962C8B-B14F-4D97-AF65-F5344CB8AC3E}">
        <p14:creationId xmlns:p14="http://schemas.microsoft.com/office/powerpoint/2010/main" val="190515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63AC56-4A7C-45BD-B12C-96C95CB89B47}" type="slidenum">
              <a:rPr lang="en-US" smtClean="0"/>
              <a:pPr>
                <a:defRPr/>
              </a:pPr>
              <a:t>‹#›</a:t>
            </a:fld>
            <a:endParaRPr lang="en-US"/>
          </a:p>
        </p:txBody>
      </p:sp>
      <p:sp>
        <p:nvSpPr>
          <p:cNvPr id="5" name="Footer Placeholder 4"/>
          <p:cNvSpPr txBox="1">
            <a:spLocks/>
          </p:cNvSpPr>
          <p:nvPr userDrawn="1"/>
        </p:nvSpPr>
        <p:spPr>
          <a:xfrm>
            <a:off x="768097" y="6470704"/>
            <a:ext cx="4426094" cy="274320"/>
          </a:xfrm>
          <a:prstGeom prst="rect">
            <a:avLst/>
          </a:prstGeom>
        </p:spPr>
        <p:txBody>
          <a:bodyPr vert="horz" lIns="68580" tIns="34290" rIns="68580" bIns="34290" rtlCol="0" anchor="ctr"/>
          <a:lstStyle>
            <a:defPPr>
              <a:defRPr lang="en-US"/>
            </a:defPPr>
            <a:lvl1pPr algn="r" rtl="0" fontAlgn="base">
              <a:spcBef>
                <a:spcPct val="0"/>
              </a:spcBef>
              <a:spcAft>
                <a:spcPct val="0"/>
              </a:spcAft>
              <a:defRPr sz="1000" kern="1200" cap="all" baseline="0">
                <a:solidFill>
                  <a:schemeClr val="tx1">
                    <a:lumMod val="95000"/>
                    <a:lumOff val="5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defRPr/>
            </a:pPr>
            <a:r>
              <a:rPr lang="en-US" sz="750" dirty="0"/>
              <a:t>European Solar Thermal Electricity Association</a:t>
            </a:r>
          </a:p>
        </p:txBody>
      </p:sp>
    </p:spTree>
    <p:extLst>
      <p:ext uri="{BB962C8B-B14F-4D97-AF65-F5344CB8AC3E}">
        <p14:creationId xmlns:p14="http://schemas.microsoft.com/office/powerpoint/2010/main" val="119186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a:prstGeom prst="rect">
            <a:avLst/>
          </a:prstGeom>
        </p:spPr>
        <p:txBody>
          <a:bodyPr>
            <a:noAutofit/>
          </a:bodyPr>
          <a:lstStyle>
            <a:lvl1pPr>
              <a:lnSpc>
                <a:spcPct val="80000"/>
              </a:lnSpc>
              <a:defRPr sz="27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a:prstGeom prst="rect">
            <a:avLst/>
          </a:prstGeom>
        </p:spPr>
        <p:txBody>
          <a:bodyPr>
            <a:normAutofit/>
          </a:bodyPr>
          <a:lstStyle>
            <a:lvl1pPr>
              <a:defRPr sz="1500"/>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a:prstGeom prst="rect">
            <a:avLst/>
          </a:prstGeo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5DA4ABCD-1CB6-480A-BAEF-ECED8BFB9D61}" type="slidenum">
              <a:rPr lang="en-US" smtClean="0"/>
              <a:pPr>
                <a:defRPr/>
              </a:pPr>
              <a:t>‹#›</a:t>
            </a:fld>
            <a:endParaRPr lang="en-US"/>
          </a:p>
        </p:txBody>
      </p:sp>
    </p:spTree>
    <p:extLst>
      <p:ext uri="{BB962C8B-B14F-4D97-AF65-F5344CB8AC3E}">
        <p14:creationId xmlns:p14="http://schemas.microsoft.com/office/powerpoint/2010/main" val="224072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a:prstGeom prst="rect">
            <a:avLst/>
          </a:prstGeom>
        </p:spPr>
        <p:txBody>
          <a:bodyPr anchor="ctr">
            <a:normAutofit/>
          </a:bodyPr>
          <a:lstStyle>
            <a:lvl1pPr algn="r">
              <a:defRPr sz="330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prstGeom prst="rect">
            <a:avLst/>
          </a:prstGeom>
          <a:solidFill>
            <a:schemeClr val="accent1">
              <a:lumMod val="60000"/>
              <a:lumOff val="40000"/>
            </a:schemeClr>
          </a:solidFill>
        </p:spPr>
        <p:txBody>
          <a:bodyPr lIns="457200" tIns="365760"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a:prstGeom prst="rect">
            <a:avLst/>
          </a:prstGeom>
        </p:spPr>
        <p:txBody>
          <a:bodyPr lIns="91440" rIns="91440" anchor="ctr">
            <a:normAutofit/>
          </a:bodyPr>
          <a:lstStyle>
            <a:lvl1pPr marL="0" indent="0">
              <a:lnSpc>
                <a:spcPct val="100000"/>
              </a:lnSpc>
              <a:spcBef>
                <a:spcPts val="0"/>
              </a:spcBef>
              <a:buNone/>
              <a:defRPr sz="1200">
                <a:solidFill>
                  <a:schemeClr val="tx1">
                    <a:lumMod val="95000"/>
                    <a:lumOff val="5000"/>
                  </a:schemeClr>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F87008A1-5D02-42AF-B1AB-EDAEBD52143F}"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92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image" Target="../media/image6.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30823" y="0"/>
            <a:ext cx="9215919" cy="2286000"/>
          </a:xfrm>
          <a:prstGeom prst="rect">
            <a:avLst/>
          </a:prstGeom>
          <a:gradFill>
            <a:gsLst>
              <a:gs pos="0">
                <a:srgbClr val="E0EFF7"/>
              </a:gs>
              <a:gs pos="57000">
                <a:srgbClr val="E0EFF7"/>
              </a:gs>
              <a:gs pos="100000">
                <a:schemeClr val="bg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a:defRPr/>
            </a:pPr>
            <a:fld id="{8DF6172F-EBE0-41CF-9399-212E5EDC55C1}" type="slidenum">
              <a:rPr lang="en-US" smtClean="0"/>
              <a:pPr>
                <a:defRPr/>
              </a:pPr>
              <a:t>‹#›</a:t>
            </a:fld>
            <a:endParaRPr lang="en-US"/>
          </a:p>
        </p:txBody>
      </p:sp>
      <p:pic>
        <p:nvPicPr>
          <p:cNvPr id="9" name="Picture 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190402" y="48804"/>
            <a:ext cx="1001730" cy="1286221"/>
          </a:xfrm>
          <a:prstGeom prst="rect">
            <a:avLst/>
          </a:prstGeom>
        </p:spPr>
      </p:pic>
    </p:spTree>
    <p:extLst>
      <p:ext uri="{BB962C8B-B14F-4D97-AF65-F5344CB8AC3E}">
        <p14:creationId xmlns:p14="http://schemas.microsoft.com/office/powerpoint/2010/main" val="210706895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34" r:id="rId14"/>
  </p:sldLayoutIdLst>
  <p:hf sldNum="0" hdr="0" ftr="0" dt="0"/>
  <p:txStyles>
    <p:titleStyle>
      <a:lvl1pPr algn="l" defTabSz="685800" rtl="0" eaLnBrk="1" latinLnBrk="0" hangingPunct="1">
        <a:lnSpc>
          <a:spcPct val="80000"/>
        </a:lnSpc>
        <a:spcBef>
          <a:spcPct val="0"/>
        </a:spcBef>
        <a:buNone/>
        <a:defRPr sz="330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50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20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90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90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90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90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90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90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9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8FB749-A2C7-431C-99C3-1BBC5D0DA192}" type="slidenum">
              <a:rPr lang="en-GB" smtClean="0"/>
              <a:t>‹#›</a:t>
            </a:fld>
            <a:endParaRPr lang="en-GB"/>
          </a:p>
        </p:txBody>
      </p:sp>
      <p:sp>
        <p:nvSpPr>
          <p:cNvPr id="8" name="Rounded Rectangle 7"/>
          <p:cNvSpPr/>
          <p:nvPr userDrawn="1"/>
        </p:nvSpPr>
        <p:spPr>
          <a:xfrm>
            <a:off x="292608" y="329184"/>
            <a:ext cx="4983480" cy="9875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9" name="Group 8"/>
          <p:cNvGrpSpPr/>
          <p:nvPr userDrawn="1"/>
        </p:nvGrpSpPr>
        <p:grpSpPr>
          <a:xfrm rot="20575336">
            <a:off x="6718768" y="3654671"/>
            <a:ext cx="1943852" cy="2463482"/>
            <a:chOff x="3993406" y="1835474"/>
            <a:chExt cx="3794760" cy="3704844"/>
          </a:xfrm>
        </p:grpSpPr>
        <p:pic>
          <p:nvPicPr>
            <p:cNvPr id="10" name="Picture 3" descr="\\fileserver\Projects\MUSTEC\09 Technical\Capture.JP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3993406" y="1920818"/>
              <a:ext cx="37338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4054366" y="1835474"/>
              <a:ext cx="3733800" cy="36195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14" name="Picture 2" descr="\\fileserver\Projects\MUSTEC\09 Technical\Logo\MUSTEC original logo.jpg"/>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6735019" y="329185"/>
            <a:ext cx="2207063" cy="99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418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protermosolar.com/wp-content/uploads/2018/06/Protermosolar-Transition-Report.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9FD0E17-D7EB-484A-911B-DF58A3EB3A2C}"/>
              </a:ext>
            </a:extLst>
          </p:cNvPr>
          <p:cNvSpPr txBox="1"/>
          <p:nvPr/>
        </p:nvSpPr>
        <p:spPr>
          <a:xfrm>
            <a:off x="134813" y="6237312"/>
            <a:ext cx="5949355" cy="523220"/>
          </a:xfrm>
          <a:prstGeom prst="rect">
            <a:avLst/>
          </a:prstGeom>
          <a:noFill/>
        </p:spPr>
        <p:txBody>
          <a:bodyPr wrap="square" rtlCol="0">
            <a:spAutoFit/>
          </a:bodyPr>
          <a:lstStyle/>
          <a:p>
            <a:r>
              <a:rPr lang="en-GB" sz="1400" b="1" dirty="0"/>
              <a:t>Marcel Bial – Secretary General</a:t>
            </a:r>
          </a:p>
          <a:p>
            <a:r>
              <a:rPr lang="en-GB" sz="1400" b="1" dirty="0"/>
              <a:t>marcel.bial@estelasolar.org</a:t>
            </a:r>
            <a:endParaRPr lang="en-BE" sz="1400" dirty="0"/>
          </a:p>
        </p:txBody>
      </p:sp>
      <p:sp>
        <p:nvSpPr>
          <p:cNvPr id="5" name="CuadroTexto 4">
            <a:extLst>
              <a:ext uri="{FF2B5EF4-FFF2-40B4-BE49-F238E27FC236}">
                <a16:creationId xmlns:a16="http://schemas.microsoft.com/office/drawing/2014/main" id="{B4CA80A7-2A07-4B6B-9BAD-C42148835289}"/>
              </a:ext>
            </a:extLst>
          </p:cNvPr>
          <p:cNvSpPr txBox="1"/>
          <p:nvPr/>
        </p:nvSpPr>
        <p:spPr>
          <a:xfrm>
            <a:off x="4445202" y="1746927"/>
            <a:ext cx="253596" cy="461665"/>
          </a:xfrm>
          <a:prstGeom prst="rect">
            <a:avLst/>
          </a:prstGeom>
          <a:noFill/>
        </p:spPr>
        <p:txBody>
          <a:bodyPr wrap="none" rtlCol="0">
            <a:spAutoFit/>
          </a:bodyPr>
          <a:lstStyle/>
          <a:p>
            <a:pPr algn="ctr"/>
            <a:r>
              <a:rPr lang="en-US" sz="2400" b="1" i="1" dirty="0">
                <a:solidFill>
                  <a:srgbClr val="002060"/>
                </a:solidFill>
                <a:latin typeface="Calibri" panose="020F0502020204030204" pitchFamily="34" charset="0"/>
                <a:cs typeface="Calibri" panose="020F0502020204030204" pitchFamily="34" charset="0"/>
              </a:rPr>
              <a:t> </a:t>
            </a:r>
            <a:endParaRPr lang="en-GB" sz="750" b="1" i="1" dirty="0">
              <a:solidFill>
                <a:srgbClr val="002060"/>
              </a:solidFill>
              <a:latin typeface="Calibri" panose="020F0502020204030204" pitchFamily="34" charset="0"/>
              <a:cs typeface="Calibri" panose="020F0502020204030204" pitchFamily="34" charset="0"/>
            </a:endParaRPr>
          </a:p>
        </p:txBody>
      </p:sp>
      <p:sp>
        <p:nvSpPr>
          <p:cNvPr id="7" name="Footer Placeholder 4">
            <a:extLst>
              <a:ext uri="{FF2B5EF4-FFF2-40B4-BE49-F238E27FC236}">
                <a16:creationId xmlns:a16="http://schemas.microsoft.com/office/drawing/2014/main" id="{14B90E71-FF80-4852-AA9B-6723964E717B}"/>
              </a:ext>
            </a:extLst>
          </p:cNvPr>
          <p:cNvSpPr txBox="1">
            <a:spLocks/>
          </p:cNvSpPr>
          <p:nvPr/>
        </p:nvSpPr>
        <p:spPr>
          <a:xfrm>
            <a:off x="6429722" y="6242027"/>
            <a:ext cx="2606774" cy="328623"/>
          </a:xfrm>
          <a:prstGeom prst="rect">
            <a:avLst/>
          </a:prstGeom>
        </p:spPr>
        <p:txBody>
          <a:bodyPr vert="horz" lIns="68580" tIns="34290" rIns="68580" bIns="34290" rtlCol="0" anchor="ctr"/>
          <a:lstStyle>
            <a:defPPr>
              <a:defRPr lang="en-US"/>
            </a:defPPr>
            <a:lvl1pPr algn="r" rtl="0" fontAlgn="base">
              <a:spcBef>
                <a:spcPct val="0"/>
              </a:spcBef>
              <a:spcAft>
                <a:spcPct val="0"/>
              </a:spcAft>
              <a:defRPr sz="1000" kern="1200" cap="all" baseline="0">
                <a:solidFill>
                  <a:schemeClr val="tx1">
                    <a:lumMod val="95000"/>
                    <a:lumOff val="5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200" b="1" dirty="0"/>
              <a:t>European Solar Thermal Electricity Association </a:t>
            </a:r>
          </a:p>
        </p:txBody>
      </p:sp>
      <p:sp>
        <p:nvSpPr>
          <p:cNvPr id="11" name="Title 10">
            <a:extLst>
              <a:ext uri="{FF2B5EF4-FFF2-40B4-BE49-F238E27FC236}">
                <a16:creationId xmlns:a16="http://schemas.microsoft.com/office/drawing/2014/main" id="{7A8B3686-AFC7-41E0-87AF-7B2330F1BF2B}"/>
              </a:ext>
            </a:extLst>
          </p:cNvPr>
          <p:cNvSpPr>
            <a:spLocks noGrp="1"/>
          </p:cNvSpPr>
          <p:nvPr>
            <p:ph type="title"/>
          </p:nvPr>
        </p:nvSpPr>
        <p:spPr>
          <a:xfrm>
            <a:off x="146961" y="4697497"/>
            <a:ext cx="6138174" cy="1097280"/>
          </a:xfrm>
        </p:spPr>
        <p:txBody>
          <a:bodyPr>
            <a:noAutofit/>
          </a:bodyPr>
          <a:lstStyle/>
          <a:p>
            <a:pPr algn="l"/>
            <a:r>
              <a:rPr lang="en-US" sz="2000" b="1" dirty="0">
                <a:solidFill>
                  <a:srgbClr val="002060"/>
                </a:solidFill>
              </a:rPr>
              <a:t>The role of Solar Thermal Electricity (STE/CSP) &amp; Flex-res in the decarbonization of the power system</a:t>
            </a:r>
            <a:endParaRPr lang="es-ES" sz="2000" b="1" dirty="0">
              <a:solidFill>
                <a:srgbClr val="002060"/>
              </a:solidFill>
            </a:endParaRPr>
          </a:p>
        </p:txBody>
      </p:sp>
      <p:sp>
        <p:nvSpPr>
          <p:cNvPr id="13" name="Footer Placeholder 4">
            <a:extLst>
              <a:ext uri="{FF2B5EF4-FFF2-40B4-BE49-F238E27FC236}">
                <a16:creationId xmlns:a16="http://schemas.microsoft.com/office/drawing/2014/main" id="{E61461C2-DEDE-4D7C-A377-2E7E82B7FA85}"/>
              </a:ext>
            </a:extLst>
          </p:cNvPr>
          <p:cNvSpPr txBox="1">
            <a:spLocks/>
          </p:cNvSpPr>
          <p:nvPr/>
        </p:nvSpPr>
        <p:spPr>
          <a:xfrm>
            <a:off x="107504" y="5997024"/>
            <a:ext cx="2448272" cy="192543"/>
          </a:xfrm>
          <a:prstGeom prst="rect">
            <a:avLst/>
          </a:prstGeom>
        </p:spPr>
        <p:txBody>
          <a:bodyPr vert="horz" lIns="68580" tIns="34290" rIns="68580" bIns="34290" rtlCol="0" anchor="ctr"/>
          <a:lstStyle>
            <a:defPPr>
              <a:defRPr lang="en-US"/>
            </a:defPPr>
            <a:lvl1pPr algn="r" rtl="0" fontAlgn="base">
              <a:spcBef>
                <a:spcPct val="0"/>
              </a:spcBef>
              <a:spcAft>
                <a:spcPct val="0"/>
              </a:spcAft>
              <a:defRPr sz="1000" kern="1200" cap="all" baseline="0">
                <a:solidFill>
                  <a:schemeClr val="tx1">
                    <a:lumMod val="95000"/>
                    <a:lumOff val="5000"/>
                  </a:schemeClr>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1200" b="1" dirty="0"/>
              <a:t>January 2019 – Thon hotel, Brussels  </a:t>
            </a:r>
          </a:p>
        </p:txBody>
      </p:sp>
      <p:pic>
        <p:nvPicPr>
          <p:cNvPr id="9" name="Picture 8">
            <a:extLst>
              <a:ext uri="{FF2B5EF4-FFF2-40B4-BE49-F238E27FC236}">
                <a16:creationId xmlns:a16="http://schemas.microsoft.com/office/drawing/2014/main" id="{3EB91F23-DA14-47FA-AA75-AF11F9B274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0272" y="4690423"/>
            <a:ext cx="1425969" cy="1474881"/>
          </a:xfrm>
          <a:prstGeom prst="rect">
            <a:avLst/>
          </a:prstGeom>
        </p:spPr>
      </p:pic>
      <p:sp>
        <p:nvSpPr>
          <p:cNvPr id="4" name="TextBox 3">
            <a:extLst>
              <a:ext uri="{FF2B5EF4-FFF2-40B4-BE49-F238E27FC236}">
                <a16:creationId xmlns:a16="http://schemas.microsoft.com/office/drawing/2014/main" id="{B4709798-35B8-478A-98AB-591883BFAA09}"/>
              </a:ext>
            </a:extLst>
          </p:cNvPr>
          <p:cNvSpPr txBox="1"/>
          <p:nvPr/>
        </p:nvSpPr>
        <p:spPr>
          <a:xfrm>
            <a:off x="146961" y="5661248"/>
            <a:ext cx="4176464" cy="338554"/>
          </a:xfrm>
          <a:prstGeom prst="rect">
            <a:avLst/>
          </a:prstGeom>
          <a:noFill/>
        </p:spPr>
        <p:txBody>
          <a:bodyPr wrap="square" rtlCol="0">
            <a:spAutoFit/>
          </a:bodyPr>
          <a:lstStyle/>
          <a:p>
            <a:r>
              <a:rPr lang="en-GB" sz="1600" b="1" dirty="0"/>
              <a:t>FLEXIRES Event</a:t>
            </a:r>
            <a:endParaRPr lang="en-BE" sz="1600" dirty="0"/>
          </a:p>
        </p:txBody>
      </p:sp>
      <p:sp>
        <p:nvSpPr>
          <p:cNvPr id="10" name="TextBox 9">
            <a:extLst>
              <a:ext uri="{FF2B5EF4-FFF2-40B4-BE49-F238E27FC236}">
                <a16:creationId xmlns:a16="http://schemas.microsoft.com/office/drawing/2014/main" id="{E14A8577-6104-4AA9-B834-E303358BC893}"/>
              </a:ext>
            </a:extLst>
          </p:cNvPr>
          <p:cNvSpPr txBox="1"/>
          <p:nvPr/>
        </p:nvSpPr>
        <p:spPr>
          <a:xfrm>
            <a:off x="4878974" y="524908"/>
            <a:ext cx="4060956" cy="369332"/>
          </a:xfrm>
          <a:prstGeom prst="rect">
            <a:avLst/>
          </a:prstGeom>
          <a:noFill/>
        </p:spPr>
        <p:txBody>
          <a:bodyPr wrap="square" rtlCol="0">
            <a:spAutoFit/>
          </a:bodyPr>
          <a:lstStyle/>
          <a:p>
            <a:endParaRPr lang="en-BE" dirty="0"/>
          </a:p>
        </p:txBody>
      </p:sp>
    </p:spTree>
    <p:extLst>
      <p:ext uri="{BB962C8B-B14F-4D97-AF65-F5344CB8AC3E}">
        <p14:creationId xmlns:p14="http://schemas.microsoft.com/office/powerpoint/2010/main" val="309326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295904-2064-4F31-8794-03EB1048B58C}"/>
              </a:ext>
            </a:extLst>
          </p:cNvPr>
          <p:cNvSpPr/>
          <p:nvPr/>
        </p:nvSpPr>
        <p:spPr>
          <a:xfrm>
            <a:off x="0" y="188640"/>
            <a:ext cx="9144000" cy="6986528"/>
          </a:xfrm>
          <a:prstGeom prst="rect">
            <a:avLst/>
          </a:prstGeom>
        </p:spPr>
        <p:txBody>
          <a:bodyPr wrap="square">
            <a:spAutoFit/>
          </a:bodyPr>
          <a:lstStyle/>
          <a:p>
            <a:pPr marL="534988" indent="-357188">
              <a:buFont typeface="+mj-lt"/>
              <a:buAutoNum type="arabicPeriod"/>
            </a:pPr>
            <a:r>
              <a:rPr lang="en-GB" sz="2400" dirty="0">
                <a:solidFill>
                  <a:srgbClr val="002060"/>
                </a:solidFill>
              </a:rPr>
              <a:t>The </a:t>
            </a:r>
            <a:r>
              <a:rPr lang="en-GB" sz="2400" dirty="0">
                <a:solidFill>
                  <a:srgbClr val="FF0000"/>
                </a:solidFill>
              </a:rPr>
              <a:t>availability/quality </a:t>
            </a:r>
            <a:r>
              <a:rPr lang="en-GB" sz="2400" dirty="0">
                <a:solidFill>
                  <a:srgbClr val="002060"/>
                </a:solidFill>
              </a:rPr>
              <a:t>of RES (</a:t>
            </a:r>
            <a:r>
              <a:rPr lang="en-GB" sz="2400" dirty="0" err="1">
                <a:solidFill>
                  <a:srgbClr val="002060"/>
                </a:solidFill>
              </a:rPr>
              <a:t>VarRES</a:t>
            </a:r>
            <a:r>
              <a:rPr lang="en-GB" sz="2400" dirty="0">
                <a:solidFill>
                  <a:srgbClr val="002060"/>
                </a:solidFill>
              </a:rPr>
              <a:t> and </a:t>
            </a:r>
            <a:r>
              <a:rPr lang="en-GB" sz="2400" dirty="0" err="1">
                <a:solidFill>
                  <a:srgbClr val="002060"/>
                </a:solidFill>
              </a:rPr>
              <a:t>FlexiRES</a:t>
            </a:r>
            <a:r>
              <a:rPr lang="en-GB" sz="2400" dirty="0">
                <a:solidFill>
                  <a:srgbClr val="002060"/>
                </a:solidFill>
              </a:rPr>
              <a:t>) is unevenly distributed in EU</a:t>
            </a:r>
          </a:p>
          <a:p>
            <a:pPr marL="534988" indent="-357188">
              <a:buFont typeface="+mj-lt"/>
              <a:buAutoNum type="arabicPeriod"/>
            </a:pPr>
            <a:endParaRPr lang="en-GB" sz="2400" dirty="0">
              <a:solidFill>
                <a:srgbClr val="002060"/>
              </a:solidFill>
            </a:endParaRPr>
          </a:p>
          <a:p>
            <a:pPr marL="534988" indent="-357188">
              <a:buFont typeface="+mj-lt"/>
              <a:buAutoNum type="arabicPeriod"/>
            </a:pPr>
            <a:r>
              <a:rPr lang="en-IE" sz="2400" dirty="0">
                <a:solidFill>
                  <a:srgbClr val="002060"/>
                </a:solidFill>
              </a:rPr>
              <a:t>Besides #1, many factors drive :</a:t>
            </a:r>
          </a:p>
          <a:p>
            <a:pPr marL="977900" lvl="1" indent="-342900">
              <a:buFont typeface="Arial" panose="020B0604020202020204" pitchFamily="34" charset="0"/>
              <a:buChar char="•"/>
            </a:pPr>
            <a:r>
              <a:rPr lang="en-IE" sz="2400" dirty="0">
                <a:solidFill>
                  <a:srgbClr val="002060"/>
                </a:solidFill>
              </a:rPr>
              <a:t>the </a:t>
            </a:r>
            <a:r>
              <a:rPr lang="en-IE" sz="2400" dirty="0">
                <a:solidFill>
                  <a:srgbClr val="FF0000"/>
                </a:solidFill>
              </a:rPr>
              <a:t>blending </a:t>
            </a:r>
            <a:r>
              <a:rPr lang="en-IE" sz="2400" dirty="0">
                <a:solidFill>
                  <a:srgbClr val="002060"/>
                </a:solidFill>
              </a:rPr>
              <a:t>options between </a:t>
            </a:r>
            <a:r>
              <a:rPr lang="en-IE" sz="2400" dirty="0" err="1">
                <a:solidFill>
                  <a:srgbClr val="002060"/>
                </a:solidFill>
              </a:rPr>
              <a:t>VarRES</a:t>
            </a:r>
            <a:r>
              <a:rPr lang="en-IE" sz="2400" dirty="0">
                <a:solidFill>
                  <a:srgbClr val="002060"/>
                </a:solidFill>
              </a:rPr>
              <a:t> and </a:t>
            </a:r>
            <a:r>
              <a:rPr lang="en-IE" sz="2400" dirty="0" err="1">
                <a:solidFill>
                  <a:srgbClr val="002060"/>
                </a:solidFill>
              </a:rPr>
              <a:t>FlexiRES</a:t>
            </a:r>
            <a:r>
              <a:rPr lang="en-IE" sz="2400" dirty="0">
                <a:solidFill>
                  <a:srgbClr val="002060"/>
                </a:solidFill>
              </a:rPr>
              <a:t>+, </a:t>
            </a:r>
          </a:p>
          <a:p>
            <a:pPr marL="977900" lvl="1" indent="-342900">
              <a:buFont typeface="Arial" panose="020B0604020202020204" pitchFamily="34" charset="0"/>
              <a:buChar char="•"/>
            </a:pPr>
            <a:r>
              <a:rPr lang="en-IE" sz="2400" dirty="0">
                <a:solidFill>
                  <a:srgbClr val="002060"/>
                </a:solidFill>
              </a:rPr>
              <a:t>the resulting </a:t>
            </a:r>
            <a:r>
              <a:rPr lang="en-IE" sz="2400" dirty="0">
                <a:solidFill>
                  <a:srgbClr val="FF0000"/>
                </a:solidFill>
              </a:rPr>
              <a:t>costs </a:t>
            </a:r>
            <a:r>
              <a:rPr lang="en-IE" sz="2400" dirty="0">
                <a:solidFill>
                  <a:srgbClr val="002060"/>
                </a:solidFill>
              </a:rPr>
              <a:t>of such technology blends</a:t>
            </a:r>
          </a:p>
          <a:p>
            <a:pPr marL="977900" lvl="1" indent="-342900">
              <a:buFont typeface="Arial" panose="020B0604020202020204" pitchFamily="34" charset="0"/>
              <a:buChar char="•"/>
            </a:pPr>
            <a:endParaRPr lang="en-IE" sz="2400" dirty="0">
              <a:solidFill>
                <a:srgbClr val="002060"/>
              </a:solidFill>
            </a:endParaRPr>
          </a:p>
          <a:p>
            <a:pPr marL="635000" lvl="1" indent="-457200">
              <a:buFont typeface="+mj-lt"/>
              <a:buAutoNum type="arabicPeriod" startAt="3"/>
            </a:pPr>
            <a:r>
              <a:rPr lang="en-GB" sz="2400" i="1" dirty="0">
                <a:solidFill>
                  <a:srgbClr val="002060"/>
                </a:solidFill>
              </a:rPr>
              <a:t>Also </a:t>
            </a:r>
            <a:r>
              <a:rPr lang="en-GB" sz="2400" dirty="0" err="1">
                <a:solidFill>
                  <a:srgbClr val="002060"/>
                </a:solidFill>
              </a:rPr>
              <a:t>FlexiRES</a:t>
            </a:r>
            <a:r>
              <a:rPr lang="en-GB" sz="2400" dirty="0">
                <a:solidFill>
                  <a:srgbClr val="002060"/>
                </a:solidFill>
              </a:rPr>
              <a:t> will be needed for a reliable decarbonization of the power sector by 2050 which means.. </a:t>
            </a:r>
          </a:p>
          <a:p>
            <a:pPr marL="1092200" lvl="2" indent="-457200">
              <a:buFont typeface="Arial" panose="020B0604020202020204" pitchFamily="34" charset="0"/>
              <a:buChar char="•"/>
            </a:pPr>
            <a:r>
              <a:rPr lang="en-GB" sz="2400" dirty="0">
                <a:solidFill>
                  <a:srgbClr val="002060"/>
                </a:solidFill>
              </a:rPr>
              <a:t>for the further deployment of </a:t>
            </a:r>
            <a:r>
              <a:rPr lang="en-GB" sz="2400" i="1" dirty="0">
                <a:solidFill>
                  <a:srgbClr val="002060"/>
                </a:solidFill>
              </a:rPr>
              <a:t>green </a:t>
            </a:r>
            <a:r>
              <a:rPr lang="en-GB" sz="2400" dirty="0" err="1">
                <a:solidFill>
                  <a:srgbClr val="002060"/>
                </a:solidFill>
              </a:rPr>
              <a:t>VarRES</a:t>
            </a:r>
            <a:r>
              <a:rPr lang="en-GB" sz="2400" dirty="0">
                <a:solidFill>
                  <a:srgbClr val="002060"/>
                </a:solidFill>
              </a:rPr>
              <a:t> </a:t>
            </a:r>
          </a:p>
          <a:p>
            <a:pPr marL="1092200" lvl="2" indent="-457200">
              <a:buFont typeface="Arial" panose="020B0604020202020204" pitchFamily="34" charset="0"/>
              <a:buChar char="•"/>
            </a:pPr>
            <a:r>
              <a:rPr lang="en-GB" sz="2400" dirty="0">
                <a:solidFill>
                  <a:srgbClr val="002060"/>
                </a:solidFill>
              </a:rPr>
              <a:t>not only the “</a:t>
            </a:r>
            <a:r>
              <a:rPr lang="en-GB" sz="2400" i="1" dirty="0">
                <a:solidFill>
                  <a:srgbClr val="002060"/>
                </a:solidFill>
              </a:rPr>
              <a:t>P2X” </a:t>
            </a:r>
            <a:r>
              <a:rPr lang="en-GB" sz="2400" dirty="0">
                <a:solidFill>
                  <a:srgbClr val="002060"/>
                </a:solidFill>
              </a:rPr>
              <a:t>or the </a:t>
            </a:r>
            <a:r>
              <a:rPr lang="en-GB" sz="2400" i="1" dirty="0">
                <a:solidFill>
                  <a:srgbClr val="002060"/>
                </a:solidFill>
              </a:rPr>
              <a:t>“battery” </a:t>
            </a:r>
            <a:r>
              <a:rPr lang="en-GB" sz="2400" dirty="0">
                <a:solidFill>
                  <a:srgbClr val="002060"/>
                </a:solidFill>
              </a:rPr>
              <a:t>make sense…</a:t>
            </a:r>
          </a:p>
          <a:p>
            <a:pPr marL="1092200" lvl="2" indent="-457200">
              <a:buFont typeface="Arial" panose="020B0604020202020204" pitchFamily="34" charset="0"/>
              <a:buChar char="•"/>
            </a:pPr>
            <a:endParaRPr lang="en-GB" sz="2400" dirty="0">
              <a:solidFill>
                <a:srgbClr val="002060"/>
              </a:solidFill>
            </a:endParaRPr>
          </a:p>
          <a:p>
            <a:pPr marL="635000" lvl="1" indent="-457200">
              <a:buFont typeface="+mj-lt"/>
              <a:buAutoNum type="arabicPeriod" startAt="3"/>
            </a:pPr>
            <a:r>
              <a:rPr lang="en-GB" sz="2400" dirty="0">
                <a:solidFill>
                  <a:srgbClr val="002060"/>
                </a:solidFill>
              </a:rPr>
              <a:t>At least some Flexi RES are </a:t>
            </a:r>
            <a:r>
              <a:rPr lang="en-GB" sz="2400" dirty="0">
                <a:solidFill>
                  <a:srgbClr val="FF0000"/>
                </a:solidFill>
              </a:rPr>
              <a:t>industrially mature,</a:t>
            </a:r>
            <a:r>
              <a:rPr lang="en-GB" sz="2400" dirty="0">
                <a:solidFill>
                  <a:srgbClr val="002060"/>
                </a:solidFill>
              </a:rPr>
              <a:t> </a:t>
            </a:r>
            <a:r>
              <a:rPr lang="en-GB" sz="2400" dirty="0">
                <a:solidFill>
                  <a:srgbClr val="FF0000"/>
                </a:solidFill>
              </a:rPr>
              <a:t>competitive </a:t>
            </a:r>
            <a:r>
              <a:rPr lang="en-GB" sz="2400" dirty="0">
                <a:solidFill>
                  <a:srgbClr val="002060"/>
                </a:solidFill>
              </a:rPr>
              <a:t>options (provided that CAPEX+OPEX are related to </a:t>
            </a:r>
            <a:r>
              <a:rPr lang="en-GB" sz="2400" dirty="0">
                <a:solidFill>
                  <a:schemeClr val="accent4">
                    <a:lumMod val="75000"/>
                  </a:schemeClr>
                </a:solidFill>
              </a:rPr>
              <a:t>SYSTEM VALUE</a:t>
            </a:r>
            <a:r>
              <a:rPr lang="en-GB" sz="2400" dirty="0">
                <a:solidFill>
                  <a:srgbClr val="002060"/>
                </a:solidFill>
              </a:rPr>
              <a:t>) </a:t>
            </a:r>
          </a:p>
          <a:p>
            <a:pPr marL="635000" lvl="1" indent="-457200">
              <a:buFont typeface="+mj-lt"/>
              <a:buAutoNum type="arabicPeriod" startAt="3"/>
            </a:pPr>
            <a:endParaRPr lang="en-GB" sz="2400" dirty="0">
              <a:solidFill>
                <a:srgbClr val="002060"/>
              </a:solidFill>
            </a:endParaRPr>
          </a:p>
          <a:p>
            <a:pPr marL="539750" indent="-361950"/>
            <a:r>
              <a:rPr lang="en-GB" sz="2400" dirty="0">
                <a:solidFill>
                  <a:srgbClr val="002060"/>
                </a:solidFill>
              </a:rPr>
              <a:t>5. 	Impressive </a:t>
            </a:r>
            <a:r>
              <a:rPr lang="en-GB" sz="2400" dirty="0">
                <a:solidFill>
                  <a:srgbClr val="F60000"/>
                </a:solidFill>
              </a:rPr>
              <a:t>potential benefits </a:t>
            </a:r>
            <a:r>
              <a:rPr lang="en-GB" sz="2400" dirty="0">
                <a:solidFill>
                  <a:srgbClr val="002060"/>
                </a:solidFill>
              </a:rPr>
              <a:t>of better blending </a:t>
            </a:r>
            <a:r>
              <a:rPr lang="en-GB" sz="2400" dirty="0" err="1">
                <a:solidFill>
                  <a:srgbClr val="002060"/>
                </a:solidFill>
              </a:rPr>
              <a:t>VarRES</a:t>
            </a:r>
            <a:r>
              <a:rPr lang="en-GB" sz="2400" dirty="0">
                <a:solidFill>
                  <a:srgbClr val="002060"/>
                </a:solidFill>
              </a:rPr>
              <a:t> and </a:t>
            </a:r>
            <a:r>
              <a:rPr lang="en-GB" sz="2400" dirty="0" err="1">
                <a:solidFill>
                  <a:srgbClr val="002060"/>
                </a:solidFill>
              </a:rPr>
              <a:t>FlexRES</a:t>
            </a:r>
            <a:r>
              <a:rPr lang="en-GB" sz="2400" dirty="0">
                <a:solidFill>
                  <a:srgbClr val="002060"/>
                </a:solidFill>
              </a:rPr>
              <a:t> presented in Spain to the new government </a:t>
            </a:r>
            <a:r>
              <a:rPr lang="en-US" sz="1400" u="sng" dirty="0">
                <a:solidFill>
                  <a:srgbClr val="0563C1"/>
                </a:solidFill>
                <a:latin typeface="Calibri" panose="020F0502020204030204" pitchFamily="34" charset="0"/>
                <a:ea typeface="Times New Roman" panose="02020603050405020304" pitchFamily="18" charset="0"/>
                <a:cs typeface="Arial" panose="020B0604020202020204" pitchFamily="34" charset="0"/>
                <a:hlinkClick r:id="rId3"/>
              </a:rPr>
              <a:t>https://www.protermosolar.com/wp-content/uploads/2018/06/Protermosolar-Transition-Report.pdf</a:t>
            </a:r>
            <a:endParaRPr lang="en-GB" sz="2400" dirty="0"/>
          </a:p>
          <a:p>
            <a:pPr marL="539750" indent="-361950"/>
            <a:endParaRPr lang="en-GB" sz="2400" b="1" dirty="0">
              <a:solidFill>
                <a:srgbClr val="FF0000"/>
              </a:solidFill>
            </a:endParaRPr>
          </a:p>
        </p:txBody>
      </p:sp>
    </p:spTree>
    <p:extLst>
      <p:ext uri="{BB962C8B-B14F-4D97-AF65-F5344CB8AC3E}">
        <p14:creationId xmlns:p14="http://schemas.microsoft.com/office/powerpoint/2010/main" val="158608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10707-B68E-473F-88D6-A045EE35C8CB}"/>
              </a:ext>
            </a:extLst>
          </p:cNvPr>
          <p:cNvSpPr txBox="1"/>
          <p:nvPr/>
        </p:nvSpPr>
        <p:spPr>
          <a:xfrm flipH="1">
            <a:off x="-5183" y="1963855"/>
            <a:ext cx="9117214" cy="5909310"/>
          </a:xfrm>
          <a:prstGeom prst="rect">
            <a:avLst/>
          </a:prstGeom>
          <a:noFill/>
        </p:spPr>
        <p:txBody>
          <a:bodyPr wrap="square" rtlCol="0">
            <a:spAutoFit/>
          </a:bodyPr>
          <a:lstStyle/>
          <a:p>
            <a:pPr marL="925513" indent="-742950">
              <a:buAutoNum type="arabicParenR"/>
            </a:pPr>
            <a:r>
              <a:rPr lang="en-IE" sz="2800" dirty="0"/>
              <a:t>No longer a priori discarding </a:t>
            </a:r>
            <a:r>
              <a:rPr lang="en-IE" sz="2800" dirty="0" err="1"/>
              <a:t>FlexRES</a:t>
            </a:r>
            <a:r>
              <a:rPr lang="en-IE" sz="2800" dirty="0"/>
              <a:t> in modelling, cost approach, polit. communication, etc.. </a:t>
            </a:r>
          </a:p>
          <a:p>
            <a:pPr marL="925513" indent="-742950">
              <a:buAutoNum type="arabicParenR"/>
            </a:pPr>
            <a:endParaRPr lang="en-IE" sz="2800" dirty="0"/>
          </a:p>
          <a:p>
            <a:pPr marL="925513" indent="-742950">
              <a:buAutoNum type="arabicParenR"/>
            </a:pPr>
            <a:r>
              <a:rPr lang="en-IE" sz="2800" dirty="0"/>
              <a:t>Look at facts instead of industrial bets! </a:t>
            </a:r>
          </a:p>
          <a:p>
            <a:pPr marL="1839913" lvl="2" indent="-742950">
              <a:buFont typeface="Arial" panose="020B0604020202020204" pitchFamily="34" charset="0"/>
              <a:buChar char="•"/>
            </a:pPr>
            <a:r>
              <a:rPr lang="en-IE" sz="2800" dirty="0"/>
              <a:t>without delaying the energy transition</a:t>
            </a:r>
          </a:p>
          <a:p>
            <a:pPr marL="925513" indent="-742950">
              <a:buAutoNum type="arabicParenR"/>
            </a:pPr>
            <a:endParaRPr lang="en-IE" sz="2800" dirty="0"/>
          </a:p>
          <a:p>
            <a:pPr marL="895350" indent="-712788">
              <a:buAutoNum type="arabicParenR" startAt="2"/>
            </a:pPr>
            <a:r>
              <a:rPr lang="en-IE" sz="2800" dirty="0"/>
              <a:t>The procurement of </a:t>
            </a:r>
            <a:r>
              <a:rPr lang="en-IE" sz="2800" i="1" dirty="0"/>
              <a:t>any</a:t>
            </a:r>
            <a:r>
              <a:rPr lang="en-IE" sz="2800" dirty="0"/>
              <a:t> further RES capacity - </a:t>
            </a:r>
            <a:r>
              <a:rPr lang="en-IE" sz="2800" i="1" dirty="0"/>
              <a:t>beyond a certain </a:t>
            </a:r>
            <a:r>
              <a:rPr lang="en-IE" sz="2800" i="1" dirty="0" err="1"/>
              <a:t>VarRES</a:t>
            </a:r>
            <a:r>
              <a:rPr lang="en-IE" sz="2800" i="1" dirty="0"/>
              <a:t> penetration threshold </a:t>
            </a:r>
            <a:r>
              <a:rPr lang="en-IE" sz="2800" dirty="0"/>
              <a:t>– should be based on </a:t>
            </a:r>
            <a:r>
              <a:rPr lang="en-IE" sz="2800" b="1" dirty="0"/>
              <a:t>system value </a:t>
            </a:r>
            <a:r>
              <a:rPr lang="en-IE" sz="2800" i="1" dirty="0"/>
              <a:t>(value for the power system, but ideally extended to mid-term macroeconomic value considerations</a:t>
            </a:r>
          </a:p>
          <a:p>
            <a:pPr marL="895350" indent="-712788">
              <a:buAutoNum type="arabicParenR" startAt="2"/>
            </a:pPr>
            <a:endParaRPr lang="en-IE" sz="2800" i="1" dirty="0"/>
          </a:p>
          <a:p>
            <a:pPr marL="895350" indent="-712788">
              <a:buAutoNum type="arabicParenR" startAt="2"/>
            </a:pPr>
            <a:endParaRPr lang="en-IE" sz="2800" i="1" dirty="0"/>
          </a:p>
          <a:p>
            <a:pPr marL="355600" indent="-355600"/>
            <a:endParaRPr lang="en-GB" sz="2800" dirty="0"/>
          </a:p>
        </p:txBody>
      </p:sp>
      <p:sp>
        <p:nvSpPr>
          <p:cNvPr id="3" name="TextBox 2">
            <a:extLst>
              <a:ext uri="{FF2B5EF4-FFF2-40B4-BE49-F238E27FC236}">
                <a16:creationId xmlns:a16="http://schemas.microsoft.com/office/drawing/2014/main" id="{4758F9CB-26C0-4A98-A6B2-6FDF9AC6308C}"/>
              </a:ext>
            </a:extLst>
          </p:cNvPr>
          <p:cNvSpPr txBox="1"/>
          <p:nvPr/>
        </p:nvSpPr>
        <p:spPr>
          <a:xfrm>
            <a:off x="0" y="548680"/>
            <a:ext cx="8633106" cy="646331"/>
          </a:xfrm>
          <a:prstGeom prst="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MX" sz="3600" dirty="0" err="1">
                <a:solidFill>
                  <a:schemeClr val="bg1"/>
                </a:solidFill>
              </a:rPr>
              <a:t>Main</a:t>
            </a:r>
            <a:r>
              <a:rPr lang="es-MX" sz="3600" dirty="0">
                <a:solidFill>
                  <a:schemeClr val="bg1"/>
                </a:solidFill>
              </a:rPr>
              <a:t> </a:t>
            </a:r>
            <a:r>
              <a:rPr lang="es-MX" sz="3600" dirty="0" err="1">
                <a:solidFill>
                  <a:schemeClr val="bg1"/>
                </a:solidFill>
              </a:rPr>
              <a:t>conclusions</a:t>
            </a:r>
            <a:endParaRPr lang="en-BE" sz="3600" dirty="0">
              <a:solidFill>
                <a:schemeClr val="bg1"/>
              </a:solidFill>
            </a:endParaRPr>
          </a:p>
        </p:txBody>
      </p:sp>
    </p:spTree>
    <p:extLst>
      <p:ext uri="{BB962C8B-B14F-4D97-AF65-F5344CB8AC3E}">
        <p14:creationId xmlns:p14="http://schemas.microsoft.com/office/powerpoint/2010/main" val="14486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TELA_PPT_Theme2015">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STELA_PPT_Theme2015" id="{6758ABB4-64F6-4450-A2D1-CBC151C8EFD8}" vid="{32AFCCE4-1F10-446A-8035-901A6DD1F36C}"/>
    </a:ext>
  </a:extLst>
</a:theme>
</file>

<file path=ppt/theme/theme2.xml><?xml version="1.0" encoding="utf-8"?>
<a:theme xmlns:a="http://schemas.openxmlformats.org/drawingml/2006/main" name="Custom Design">
  <a:themeElements>
    <a:clrScheme name="MUSTEC">
      <a:dk1>
        <a:sysClr val="windowText" lastClr="000000"/>
      </a:dk1>
      <a:lt1>
        <a:sysClr val="window" lastClr="FFFFFF"/>
      </a:lt1>
      <a:dk2>
        <a:srgbClr val="44546A"/>
      </a:dk2>
      <a:lt2>
        <a:srgbClr val="E7E6E6"/>
      </a:lt2>
      <a:accent1>
        <a:srgbClr val="022169"/>
      </a:accent1>
      <a:accent2>
        <a:srgbClr val="0071CE"/>
      </a:accent2>
      <a:accent3>
        <a:srgbClr val="FFD700"/>
      </a:accent3>
      <a:accent4>
        <a:srgbClr val="5D5D5D"/>
      </a:accent4>
      <a:accent5>
        <a:srgbClr val="000000"/>
      </a:accent5>
      <a:accent6>
        <a:srgbClr val="FFFFFF"/>
      </a:accent6>
      <a:hlink>
        <a:srgbClr val="022169"/>
      </a:hlink>
      <a:folHlink>
        <a:srgbClr val="0071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10670</TotalTime>
  <Words>223</Words>
  <Application>Microsoft Office PowerPoint</Application>
  <PresentationFormat>On-screen Show (4:3)</PresentationFormat>
  <Paragraphs>37</Paragraphs>
  <Slides>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Arial</vt:lpstr>
      <vt:lpstr>Calibri</vt:lpstr>
      <vt:lpstr>Cambria</vt:lpstr>
      <vt:lpstr>Courier New</vt:lpstr>
      <vt:lpstr>Tw Cen MT</vt:lpstr>
      <vt:lpstr>Tw Cen MT Condensed</vt:lpstr>
      <vt:lpstr>Wingdings</vt:lpstr>
      <vt:lpstr>Wingdings 3</vt:lpstr>
      <vt:lpstr>ESTELA_PPT_Theme2015</vt:lpstr>
      <vt:lpstr>Custom Design</vt:lpstr>
      <vt:lpstr>The role of Solar Thermal Electricity (STE/CSP) &amp; Flex-res in the decarbonization of the power system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message to Policy makers: Supporting STE will be a wise decission for your country</dc:title>
  <dc:creator>Luis Crespo</dc:creator>
  <cp:lastModifiedBy>Marcel</cp:lastModifiedBy>
  <cp:revision>470</cp:revision>
  <cp:lastPrinted>2019-01-10T11:12:51Z</cp:lastPrinted>
  <dcterms:created xsi:type="dcterms:W3CDTF">2013-08-23T09:53:25Z</dcterms:created>
  <dcterms:modified xsi:type="dcterms:W3CDTF">2019-01-10T11:22:27Z</dcterms:modified>
</cp:coreProperties>
</file>