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48" r:id="rId2"/>
  </p:sldMasterIdLst>
  <p:notesMasterIdLst>
    <p:notesMasterId r:id="rId14"/>
  </p:notesMasterIdLst>
  <p:handoutMasterIdLst>
    <p:handoutMasterId r:id="rId15"/>
  </p:handoutMasterIdLst>
  <p:sldIdLst>
    <p:sldId id="256" r:id="rId3"/>
    <p:sldId id="324" r:id="rId4"/>
    <p:sldId id="291" r:id="rId5"/>
    <p:sldId id="294" r:id="rId6"/>
    <p:sldId id="326" r:id="rId7"/>
    <p:sldId id="328" r:id="rId8"/>
    <p:sldId id="316" r:id="rId9"/>
    <p:sldId id="312" r:id="rId10"/>
    <p:sldId id="305" r:id="rId11"/>
    <p:sldId id="327" r:id="rId12"/>
    <p:sldId id="301" r:id="rId13"/>
  </p:sldIdLst>
  <p:sldSz cx="12192000" cy="6858000"/>
  <p:notesSz cx="6797675" cy="9926638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rancesca Ettorre" initials="FE" lastIdx="1" clrIdx="0">
    <p:extLst>
      <p:ext uri="{19B8F6BF-5375-455C-9EA6-DF929625EA0E}">
        <p15:presenceInfo xmlns:p15="http://schemas.microsoft.com/office/powerpoint/2012/main" userId="S-1-5-21-1128201915-3285337320-2706074627-736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497B0"/>
    <a:srgbClr val="7F7F7F"/>
    <a:srgbClr val="D5D0D1"/>
    <a:srgbClr val="A4A8B3"/>
    <a:srgbClr val="FF0000"/>
    <a:srgbClr val="D50015"/>
    <a:srgbClr val="C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00" autoAdjust="0"/>
    <p:restoredTop sz="95501" autoAdjust="0"/>
  </p:normalViewPr>
  <p:slideViewPr>
    <p:cSldViewPr snapToGrid="0">
      <p:cViewPr varScale="1">
        <p:scale>
          <a:sx n="80" d="100"/>
          <a:sy n="80" d="100"/>
        </p:scale>
        <p:origin x="126" y="60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DD78B4-987B-453E-B6DE-932C3DAA3B17}" type="datetimeFigureOut">
              <a:rPr lang="it-IT" smtClean="0"/>
              <a:t>07/01/2019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201BB7-66A3-4151-9FD1-1299554E932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04399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79B581-B5D6-4D56-816C-0F8B38E96921}" type="datetimeFigureOut">
              <a:rPr lang="it-IT" smtClean="0"/>
              <a:t>07/01/2019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ADAED7-1ED5-462C-8C5A-32FD60949DE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672603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DAED7-1ED5-462C-8C5A-32FD60949DE3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395422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DAED7-1ED5-462C-8C5A-32FD60949DE3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836390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next</a:t>
            </a:r>
            <a:r>
              <a:rPr lang="es-ES" dirty="0" smtClean="0"/>
              <a:t> </a:t>
            </a:r>
            <a:r>
              <a:rPr lang="es-ES" dirty="0" err="1" smtClean="0"/>
              <a:t>example</a:t>
            </a:r>
            <a:r>
              <a:rPr lang="es-ES" dirty="0" smtClean="0"/>
              <a:t> I </a:t>
            </a:r>
            <a:r>
              <a:rPr lang="es-ES" dirty="0" err="1" smtClean="0"/>
              <a:t>wanted</a:t>
            </a:r>
            <a:r>
              <a:rPr lang="es-ES" dirty="0" smtClean="0"/>
              <a:t> to </a:t>
            </a:r>
            <a:r>
              <a:rPr lang="es-ES" dirty="0" err="1" smtClean="0"/>
              <a:t>report</a:t>
            </a:r>
            <a:r>
              <a:rPr lang="es-ES" dirty="0" smtClean="0"/>
              <a:t> are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our</a:t>
            </a:r>
            <a:r>
              <a:rPr lang="es-ES" baseline="0" dirty="0" smtClean="0"/>
              <a:t> </a:t>
            </a:r>
            <a:r>
              <a:rPr lang="es-ES" baseline="0" dirty="0" err="1" smtClean="0"/>
              <a:t>binary</a:t>
            </a:r>
            <a:r>
              <a:rPr lang="es-ES" baseline="0" dirty="0" smtClean="0"/>
              <a:t> geotermal </a:t>
            </a:r>
            <a:r>
              <a:rPr lang="es-ES" baseline="0" dirty="0" err="1" smtClean="0"/>
              <a:t>power</a:t>
            </a:r>
            <a:r>
              <a:rPr lang="es-ES" baseline="0" dirty="0" smtClean="0"/>
              <a:t> </a:t>
            </a:r>
            <a:r>
              <a:rPr lang="es-ES" baseline="0" dirty="0" err="1" smtClean="0"/>
              <a:t>plants</a:t>
            </a:r>
            <a:r>
              <a:rPr lang="es-ES" baseline="0" dirty="0" smtClean="0"/>
              <a:t> in </a:t>
            </a:r>
            <a:r>
              <a:rPr lang="es-ES" baseline="0" dirty="0" err="1" smtClean="0"/>
              <a:t>the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bavaian</a:t>
            </a:r>
            <a:r>
              <a:rPr lang="es-ES" baseline="0" dirty="0" smtClean="0"/>
              <a:t> área (</a:t>
            </a:r>
            <a:r>
              <a:rPr lang="es-ES" baseline="0" dirty="0" err="1" smtClean="0"/>
              <a:t>close</a:t>
            </a:r>
            <a:r>
              <a:rPr lang="es-ES" baseline="0" dirty="0" smtClean="0"/>
              <a:t> to </a:t>
            </a:r>
            <a:r>
              <a:rPr lang="es-ES" baseline="0" dirty="0" err="1" smtClean="0"/>
              <a:t>Munich</a:t>
            </a:r>
            <a:r>
              <a:rPr lang="es-ES" baseline="0" dirty="0" smtClean="0"/>
              <a:t> in </a:t>
            </a:r>
            <a:r>
              <a:rPr lang="es-ES" baseline="0" dirty="0" err="1" smtClean="0"/>
              <a:t>Germany</a:t>
            </a:r>
            <a:r>
              <a:rPr lang="es-ES" baseline="0" dirty="0" smtClean="0"/>
              <a:t>).</a:t>
            </a:r>
          </a:p>
          <a:p>
            <a:endParaRPr lang="es-E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baseline="0" dirty="0" err="1" smtClean="0"/>
              <a:t>The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geothermy</a:t>
            </a:r>
            <a:r>
              <a:rPr lang="es-ES" baseline="0" dirty="0" smtClean="0"/>
              <a:t> </a:t>
            </a:r>
            <a:r>
              <a:rPr lang="es-ES" baseline="0" dirty="0" err="1" smtClean="0"/>
              <a:t>conditions</a:t>
            </a:r>
            <a:r>
              <a:rPr lang="es-ES" baseline="0" dirty="0" smtClean="0"/>
              <a:t> in </a:t>
            </a:r>
            <a:r>
              <a:rPr lang="es-ES" baseline="0" dirty="0" err="1" smtClean="0"/>
              <a:t>this</a:t>
            </a:r>
            <a:r>
              <a:rPr lang="es-ES" baseline="0" dirty="0" smtClean="0"/>
              <a:t> área are </a:t>
            </a:r>
            <a:r>
              <a:rPr lang="es-ES" baseline="0" dirty="0" err="1" smtClean="0"/>
              <a:t>challenging</a:t>
            </a:r>
            <a:r>
              <a:rPr lang="es-ES" baseline="0" dirty="0" smtClean="0"/>
              <a:t>, </a:t>
            </a:r>
            <a:r>
              <a:rPr lang="es-ES" baseline="0" dirty="0" err="1" smtClean="0"/>
              <a:t>the</a:t>
            </a:r>
            <a:r>
              <a:rPr lang="es-ES" baseline="0" dirty="0" smtClean="0"/>
              <a:t> geo </a:t>
            </a:r>
            <a:r>
              <a:rPr lang="es-ES" baseline="0" dirty="0" err="1" smtClean="0"/>
              <a:t>reservoir</a:t>
            </a:r>
            <a:r>
              <a:rPr lang="es-ES" baseline="0" dirty="0" smtClean="0"/>
              <a:t> </a:t>
            </a:r>
            <a:r>
              <a:rPr lang="es-ES" baseline="0" dirty="0" err="1" smtClean="0"/>
              <a:t>is</a:t>
            </a:r>
            <a:r>
              <a:rPr lang="es-ES" baseline="0" dirty="0" smtClean="0"/>
              <a:t> </a:t>
            </a:r>
            <a:r>
              <a:rPr lang="es-ES" baseline="0" dirty="0" err="1" smtClean="0"/>
              <a:t>about</a:t>
            </a:r>
            <a:r>
              <a:rPr lang="es-ES" baseline="0" dirty="0" smtClean="0"/>
              <a:t> 3 miles </a:t>
            </a:r>
            <a:r>
              <a:rPr lang="es-ES" baseline="0" dirty="0" err="1" smtClean="0"/>
              <a:t>deep</a:t>
            </a:r>
            <a:r>
              <a:rPr lang="es-ES" baseline="0" dirty="0" smtClean="0"/>
              <a:t>, </a:t>
            </a:r>
            <a:r>
              <a:rPr lang="es-ES" baseline="0" dirty="0" err="1" smtClean="0"/>
              <a:t>the</a:t>
            </a:r>
            <a:r>
              <a:rPr lang="es-ES" baseline="0" dirty="0" smtClean="0"/>
              <a:t> temperatura of </a:t>
            </a:r>
            <a:r>
              <a:rPr lang="es-ES" baseline="0" dirty="0" err="1" smtClean="0"/>
              <a:t>the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hot</a:t>
            </a:r>
            <a:r>
              <a:rPr lang="es-ES" baseline="0" dirty="0" smtClean="0"/>
              <a:t> wáter </a:t>
            </a:r>
            <a:r>
              <a:rPr lang="es-ES" baseline="0" dirty="0" err="1" smtClean="0"/>
              <a:t>is</a:t>
            </a:r>
            <a:r>
              <a:rPr lang="es-ES" baseline="0" dirty="0" smtClean="0"/>
              <a:t> </a:t>
            </a:r>
            <a:r>
              <a:rPr lang="es-ES" baseline="0" dirty="0" err="1" smtClean="0"/>
              <a:t>pretty</a:t>
            </a:r>
            <a:r>
              <a:rPr lang="es-ES" baseline="0" dirty="0" smtClean="0"/>
              <a:t> </a:t>
            </a:r>
            <a:r>
              <a:rPr lang="es-ES" baseline="0" dirty="0" err="1" smtClean="0"/>
              <a:t>low</a:t>
            </a:r>
            <a:r>
              <a:rPr lang="es-ES" baseline="0" dirty="0" smtClean="0"/>
              <a:t> (</a:t>
            </a:r>
            <a:r>
              <a:rPr lang="es-ES" baseline="0" dirty="0" err="1" smtClean="0"/>
              <a:t>between</a:t>
            </a:r>
            <a:r>
              <a:rPr lang="es-ES" baseline="0" dirty="0" smtClean="0"/>
              <a:t> 250 F and 285 F).</a:t>
            </a:r>
          </a:p>
          <a:p>
            <a:endParaRPr lang="es-ES" baseline="0" dirty="0" smtClean="0"/>
          </a:p>
          <a:p>
            <a:r>
              <a:rPr lang="es-ES" baseline="0" dirty="0" smtClean="0"/>
              <a:t>In </a:t>
            </a:r>
            <a:r>
              <a:rPr lang="es-ES" baseline="0" dirty="0" err="1" smtClean="0"/>
              <a:t>the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last</a:t>
            </a:r>
            <a:r>
              <a:rPr lang="es-ES" baseline="0" dirty="0" smtClean="0"/>
              <a:t> </a:t>
            </a:r>
            <a:r>
              <a:rPr lang="es-ES" baseline="0" dirty="0" err="1" smtClean="0"/>
              <a:t>few</a:t>
            </a:r>
            <a:r>
              <a:rPr lang="es-ES" baseline="0" dirty="0" smtClean="0"/>
              <a:t> </a:t>
            </a:r>
            <a:r>
              <a:rPr lang="es-ES" baseline="0" dirty="0" err="1" smtClean="0"/>
              <a:t>years</a:t>
            </a:r>
            <a:r>
              <a:rPr lang="es-ES" baseline="0" dirty="0" smtClean="0"/>
              <a:t> </a:t>
            </a:r>
            <a:r>
              <a:rPr lang="es-ES" baseline="0" dirty="0" err="1" smtClean="0"/>
              <a:t>we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installed</a:t>
            </a:r>
            <a:r>
              <a:rPr lang="es-ES" baseline="0" dirty="0" smtClean="0"/>
              <a:t> 4 </a:t>
            </a:r>
            <a:r>
              <a:rPr lang="es-ES" baseline="0" dirty="0" err="1" smtClean="0"/>
              <a:t>power</a:t>
            </a:r>
            <a:r>
              <a:rPr lang="es-ES" baseline="0" dirty="0" smtClean="0"/>
              <a:t> </a:t>
            </a:r>
            <a:r>
              <a:rPr lang="es-ES" baseline="0" dirty="0" err="1" smtClean="0"/>
              <a:t>plants</a:t>
            </a:r>
            <a:r>
              <a:rPr lang="es-ES" baseline="0" dirty="0" smtClean="0"/>
              <a:t>, of </a:t>
            </a:r>
            <a:r>
              <a:rPr lang="es-ES" baseline="0" dirty="0" err="1" smtClean="0"/>
              <a:t>around</a:t>
            </a:r>
            <a:r>
              <a:rPr lang="es-ES" baseline="0" dirty="0" smtClean="0"/>
              <a:t> 5 MW </a:t>
            </a:r>
            <a:r>
              <a:rPr lang="es-ES" baseline="0" dirty="0" err="1" smtClean="0"/>
              <a:t>each</a:t>
            </a:r>
            <a:r>
              <a:rPr lang="es-ES" baseline="0" dirty="0" smtClean="0"/>
              <a:t>.</a:t>
            </a:r>
          </a:p>
          <a:p>
            <a:r>
              <a:rPr lang="es-ES" baseline="0" dirty="0" smtClean="0"/>
              <a:t>In total </a:t>
            </a:r>
            <a:r>
              <a:rPr lang="es-ES" baseline="0" dirty="0" err="1" smtClean="0"/>
              <a:t>the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power</a:t>
            </a:r>
            <a:r>
              <a:rPr lang="es-ES" baseline="0" dirty="0" smtClean="0"/>
              <a:t> </a:t>
            </a:r>
            <a:r>
              <a:rPr lang="es-ES" baseline="0" dirty="0" err="1" smtClean="0"/>
              <a:t>plants</a:t>
            </a:r>
            <a:r>
              <a:rPr lang="es-ES" baseline="0" dirty="0" smtClean="0"/>
              <a:t> </a:t>
            </a:r>
            <a:r>
              <a:rPr lang="es-ES" baseline="0" dirty="0" err="1" smtClean="0"/>
              <a:t>generates</a:t>
            </a:r>
            <a:r>
              <a:rPr lang="es-ES" baseline="0" dirty="0" smtClean="0"/>
              <a:t> </a:t>
            </a:r>
            <a:r>
              <a:rPr lang="es-ES" baseline="0" dirty="0" err="1" smtClean="0"/>
              <a:t>around</a:t>
            </a:r>
            <a:r>
              <a:rPr lang="es-ES" baseline="0" dirty="0" smtClean="0"/>
              <a:t> 20 MW of </a:t>
            </a:r>
            <a:r>
              <a:rPr lang="es-ES" baseline="0" dirty="0" err="1" smtClean="0"/>
              <a:t>electricity</a:t>
            </a:r>
            <a:r>
              <a:rPr lang="es-ES" baseline="0" dirty="0" smtClean="0"/>
              <a:t> </a:t>
            </a:r>
            <a:r>
              <a:rPr lang="es-ES" baseline="0" dirty="0" err="1" smtClean="0"/>
              <a:t>sent</a:t>
            </a:r>
            <a:r>
              <a:rPr lang="es-ES" baseline="0" dirty="0" smtClean="0"/>
              <a:t> to </a:t>
            </a:r>
            <a:r>
              <a:rPr lang="es-ES" baseline="0" dirty="0" err="1" smtClean="0"/>
              <a:t>the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grid</a:t>
            </a:r>
            <a:r>
              <a:rPr lang="es-ES" baseline="0" dirty="0" smtClean="0"/>
              <a:t> and </a:t>
            </a:r>
            <a:r>
              <a:rPr lang="es-ES" baseline="0" dirty="0" err="1" smtClean="0"/>
              <a:t>around</a:t>
            </a:r>
            <a:r>
              <a:rPr lang="es-ES" baseline="0" dirty="0" smtClean="0"/>
              <a:t> 55 </a:t>
            </a:r>
            <a:r>
              <a:rPr lang="es-ES" baseline="0" dirty="0" err="1" smtClean="0"/>
              <a:t>MMBtu</a:t>
            </a:r>
            <a:r>
              <a:rPr lang="es-ES" baseline="0" dirty="0" smtClean="0"/>
              <a:t>/h of termal </a:t>
            </a:r>
            <a:r>
              <a:rPr lang="es-ES" baseline="0" dirty="0" err="1" smtClean="0"/>
              <a:t>power</a:t>
            </a:r>
            <a:r>
              <a:rPr lang="es-ES" baseline="0" dirty="0" smtClean="0"/>
              <a:t> (</a:t>
            </a:r>
            <a:r>
              <a:rPr lang="es-ES" baseline="0" dirty="0" err="1" smtClean="0"/>
              <a:t>hot</a:t>
            </a:r>
            <a:r>
              <a:rPr lang="es-ES" baseline="0" dirty="0" smtClean="0"/>
              <a:t> wáter) </a:t>
            </a:r>
            <a:r>
              <a:rPr lang="es-ES" baseline="0" dirty="0" err="1" smtClean="0"/>
              <a:t>for</a:t>
            </a:r>
            <a:r>
              <a:rPr lang="es-ES" baseline="0" dirty="0" smtClean="0"/>
              <a:t> </a:t>
            </a:r>
            <a:r>
              <a:rPr lang="es-ES" baseline="0" dirty="0" err="1" smtClean="0"/>
              <a:t>district</a:t>
            </a:r>
            <a:r>
              <a:rPr lang="es-ES" baseline="0" dirty="0" smtClean="0"/>
              <a:t> </a:t>
            </a:r>
            <a:r>
              <a:rPr lang="es-ES" baseline="0" dirty="0" err="1" smtClean="0"/>
              <a:t>heating</a:t>
            </a:r>
            <a:r>
              <a:rPr lang="es-ES" baseline="0" dirty="0" smtClean="0"/>
              <a:t>.</a:t>
            </a:r>
          </a:p>
          <a:p>
            <a:endParaRPr lang="es-ES" baseline="0" dirty="0" smtClean="0"/>
          </a:p>
          <a:p>
            <a:endParaRPr lang="es-ES" baseline="0" dirty="0" smtClean="0"/>
          </a:p>
          <a:p>
            <a:endParaRPr lang="es-ES" baseline="0" dirty="0" smtClean="0"/>
          </a:p>
          <a:p>
            <a:endParaRPr lang="es-ES" baseline="0" dirty="0" smtClean="0"/>
          </a:p>
          <a:p>
            <a:endParaRPr lang="es-E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CFF8D3-2054-4309-ADED-CA555462B705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274074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3121572" y="3981748"/>
            <a:ext cx="5948856" cy="45359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tx2">
                    <a:lumMod val="75000"/>
                  </a:schemeClr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 dirty="0"/>
          </a:p>
        </p:txBody>
      </p:sp>
      <p:sp>
        <p:nvSpPr>
          <p:cNvPr id="9" name="Titolo 8"/>
          <p:cNvSpPr>
            <a:spLocks noGrp="1"/>
          </p:cNvSpPr>
          <p:nvPr>
            <p:ph type="title" hasCustomPrompt="1"/>
          </p:nvPr>
        </p:nvSpPr>
        <p:spPr>
          <a:xfrm>
            <a:off x="3121572" y="3107066"/>
            <a:ext cx="5948856" cy="643868"/>
          </a:xfrm>
          <a:prstGeom prst="rect">
            <a:avLst/>
          </a:prstGeom>
          <a:noFill/>
        </p:spPr>
        <p:txBody>
          <a:bodyPr/>
          <a:lstStyle>
            <a:lvl1pPr algn="ctr">
              <a:defRPr sz="4000" cap="all" baseline="0">
                <a:solidFill>
                  <a:srgbClr val="C00000"/>
                </a:solidFill>
              </a:defRPr>
            </a:lvl1pPr>
          </a:lstStyle>
          <a:p>
            <a:r>
              <a:rPr lang="it-IT" dirty="0" smtClean="0"/>
              <a:t>CLICK TO EDIT TITLE</a:t>
            </a:r>
            <a:endParaRPr lang="it-IT" dirty="0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10" hasCustomPrompt="1"/>
          </p:nvPr>
        </p:nvSpPr>
        <p:spPr>
          <a:xfrm>
            <a:off x="3121572" y="5762657"/>
            <a:ext cx="5948855" cy="3254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it-IT" sz="2000" b="1" i="1" kern="1200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>
              <a:defRPr lang="it-IT" sz="2400" kern="1200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>
              <a:defRPr lang="it-IT" sz="2400" kern="1200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3pPr>
          </a:lstStyle>
          <a:p>
            <a:pPr lvl="0"/>
            <a:r>
              <a:rPr lang="it-IT" dirty="0" smtClean="0"/>
              <a:t>Author – Job Title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6176964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ULLET_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esto 7"/>
          <p:cNvSpPr>
            <a:spLocks noGrp="1"/>
          </p:cNvSpPr>
          <p:nvPr>
            <p:ph idx="1"/>
          </p:nvPr>
        </p:nvSpPr>
        <p:spPr>
          <a:xfrm>
            <a:off x="944500" y="1195434"/>
            <a:ext cx="11099501" cy="53673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6" name="Segnaposto numero diapositiva 8"/>
          <p:cNvSpPr>
            <a:spLocks noGrp="1"/>
          </p:cNvSpPr>
          <p:nvPr>
            <p:ph type="sldNum" sz="quarter" idx="4"/>
          </p:nvPr>
        </p:nvSpPr>
        <p:spPr>
          <a:xfrm>
            <a:off x="4849" y="6578600"/>
            <a:ext cx="598945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</a:defRPr>
            </a:lvl1pPr>
          </a:lstStyle>
          <a:p>
            <a:fld id="{A1C862D5-5040-4EDB-A740-643110E3EE97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7" name="Segnaposto titolo 5"/>
          <p:cNvSpPr>
            <a:spLocks noGrp="1"/>
          </p:cNvSpPr>
          <p:nvPr>
            <p:ph type="title"/>
          </p:nvPr>
        </p:nvSpPr>
        <p:spPr>
          <a:xfrm>
            <a:off x="944500" y="161334"/>
            <a:ext cx="11099501" cy="5956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 smtClean="0"/>
              <a:t>Title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234381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The role of ORC towards electricity decarbonisation </a:t>
            </a:r>
            <a:endParaRPr lang="de-DE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EFE82-39F2-4F47-8A0C-D5AB3496FA5C}" type="slidenum">
              <a:rPr lang="de-DE" smtClean="0"/>
              <a:pPr/>
              <a:t>‹N›</a:t>
            </a:fld>
            <a:endParaRPr lang="de-DE" dirty="0"/>
          </a:p>
        </p:txBody>
      </p:sp>
      <p:sp>
        <p:nvSpPr>
          <p:cNvPr id="8" name="Segnaposto contenuto 2"/>
          <p:cNvSpPr>
            <a:spLocks noGrp="1"/>
          </p:cNvSpPr>
          <p:nvPr>
            <p:ph idx="1"/>
          </p:nvPr>
        </p:nvSpPr>
        <p:spPr>
          <a:xfrm>
            <a:off x="539104" y="1467520"/>
            <a:ext cx="11110496" cy="4351338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it-IT" dirty="0" smtClean="0"/>
              <a:t>Fare clic per modificare stili del testo dello schema</a:t>
            </a:r>
          </a:p>
        </p:txBody>
      </p:sp>
      <p:sp>
        <p:nvSpPr>
          <p:cNvPr id="11" name="Titolo 8"/>
          <p:cNvSpPr>
            <a:spLocks noGrp="1"/>
          </p:cNvSpPr>
          <p:nvPr>
            <p:ph type="title" hasCustomPrompt="1"/>
          </p:nvPr>
        </p:nvSpPr>
        <p:spPr>
          <a:xfrm>
            <a:off x="539103" y="369147"/>
            <a:ext cx="9498275" cy="643868"/>
          </a:xfrm>
          <a:prstGeom prst="rect">
            <a:avLst/>
          </a:prstGeom>
          <a:noFill/>
        </p:spPr>
        <p:txBody>
          <a:bodyPr/>
          <a:lstStyle>
            <a:lvl1pPr algn="l">
              <a:defRPr sz="4000" cap="all" baseline="0">
                <a:solidFill>
                  <a:srgbClr val="C00000"/>
                </a:solidFill>
              </a:defRPr>
            </a:lvl1pPr>
          </a:lstStyle>
          <a:p>
            <a:r>
              <a:rPr lang="it-IT" dirty="0" smtClean="0"/>
              <a:t>CLICK TO EDIT TITLE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192414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9" name="Fußzeile"/>
          <p:cNvSpPr>
            <a:spLocks noGrp="1"/>
          </p:cNvSpPr>
          <p:nvPr>
            <p:ph type="ftr" sz="quarter" idx="3"/>
          </p:nvPr>
        </p:nvSpPr>
        <p:spPr bwMode="gray">
          <a:xfrm>
            <a:off x="1105400" y="6084000"/>
            <a:ext cx="43200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pPr algn="l"/>
            <a:r>
              <a:rPr lang="en-US" smtClean="0"/>
              <a:t>The role of ORC towards electricity decarbonisation </a:t>
            </a:r>
            <a:endParaRPr lang="de-DE" dirty="0"/>
          </a:p>
        </p:txBody>
      </p:sp>
      <p:sp>
        <p:nvSpPr>
          <p:cNvPr id="10" name="Foliennummer"/>
          <p:cNvSpPr>
            <a:spLocks noGrp="1"/>
          </p:cNvSpPr>
          <p:nvPr>
            <p:ph type="sldNum" sz="quarter" idx="4"/>
          </p:nvPr>
        </p:nvSpPr>
        <p:spPr bwMode="gray">
          <a:xfrm>
            <a:off x="540000" y="6084000"/>
            <a:ext cx="450001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20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fld id="{02CEFE82-39F2-4F47-8A0C-D5AB3496FA5C}" type="slidenum">
              <a:rPr lang="de-DE" smtClean="0"/>
              <a:pPr/>
              <a:t>‹N›</a:t>
            </a:fld>
            <a:endParaRPr lang="de-DE" dirty="0"/>
          </a:p>
        </p:txBody>
      </p:sp>
      <p:sp>
        <p:nvSpPr>
          <p:cNvPr id="14" name="Titolo 8"/>
          <p:cNvSpPr>
            <a:spLocks noGrp="1"/>
          </p:cNvSpPr>
          <p:nvPr>
            <p:ph type="title" hasCustomPrompt="1"/>
          </p:nvPr>
        </p:nvSpPr>
        <p:spPr>
          <a:xfrm>
            <a:off x="539103" y="369147"/>
            <a:ext cx="9498275" cy="643868"/>
          </a:xfrm>
          <a:prstGeom prst="rect">
            <a:avLst/>
          </a:prstGeom>
          <a:noFill/>
        </p:spPr>
        <p:txBody>
          <a:bodyPr/>
          <a:lstStyle>
            <a:lvl1pPr algn="l">
              <a:defRPr sz="4000" cap="all" baseline="0">
                <a:solidFill>
                  <a:srgbClr val="C00000"/>
                </a:solidFill>
              </a:defRPr>
            </a:lvl1pPr>
          </a:lstStyle>
          <a:p>
            <a:r>
              <a:rPr lang="it-IT" dirty="0" smtClean="0"/>
              <a:t>CLICK TO EDIT TITLE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314693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contenuto 3"/>
          <p:cNvSpPr>
            <a:spLocks noGrp="1"/>
          </p:cNvSpPr>
          <p:nvPr>
            <p:ph sz="half" idx="2" hasCustomPrompt="1"/>
          </p:nvPr>
        </p:nvSpPr>
        <p:spPr>
          <a:xfrm>
            <a:off x="6310800" y="1467520"/>
            <a:ext cx="5338800" cy="4351339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it-IT" dirty="0" smtClean="0"/>
              <a:t>Picture</a:t>
            </a:r>
            <a:endParaRPr lang="it-IT" dirty="0"/>
          </a:p>
        </p:txBody>
      </p:sp>
      <p:sp>
        <p:nvSpPr>
          <p:cNvPr id="9" name="Fußzeile"/>
          <p:cNvSpPr>
            <a:spLocks noGrp="1"/>
          </p:cNvSpPr>
          <p:nvPr>
            <p:ph type="ftr" sz="quarter" idx="3"/>
          </p:nvPr>
        </p:nvSpPr>
        <p:spPr bwMode="gray">
          <a:xfrm>
            <a:off x="1105400" y="6084000"/>
            <a:ext cx="43200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pPr algn="l"/>
            <a:r>
              <a:rPr lang="en-US" smtClean="0"/>
              <a:t>The role of ORC towards electricity decarbonisation </a:t>
            </a:r>
            <a:endParaRPr lang="de-DE" dirty="0"/>
          </a:p>
        </p:txBody>
      </p:sp>
      <p:sp>
        <p:nvSpPr>
          <p:cNvPr id="10" name="Foliennummer"/>
          <p:cNvSpPr>
            <a:spLocks noGrp="1"/>
          </p:cNvSpPr>
          <p:nvPr>
            <p:ph type="sldNum" sz="quarter" idx="4"/>
          </p:nvPr>
        </p:nvSpPr>
        <p:spPr bwMode="gray">
          <a:xfrm>
            <a:off x="540000" y="6084000"/>
            <a:ext cx="450001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20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fld id="{02CEFE82-39F2-4F47-8A0C-D5AB3496FA5C}" type="slidenum">
              <a:rPr lang="de-DE" smtClean="0"/>
              <a:pPr/>
              <a:t>‹N›</a:t>
            </a:fld>
            <a:endParaRPr lang="de-DE" dirty="0"/>
          </a:p>
        </p:txBody>
      </p:sp>
      <p:sp>
        <p:nvSpPr>
          <p:cNvPr id="11" name="Segnaposto contenuto 2"/>
          <p:cNvSpPr>
            <a:spLocks noGrp="1"/>
          </p:cNvSpPr>
          <p:nvPr>
            <p:ph idx="1"/>
          </p:nvPr>
        </p:nvSpPr>
        <p:spPr>
          <a:xfrm>
            <a:off x="539104" y="1467520"/>
            <a:ext cx="5241586" cy="4351338"/>
          </a:xfrm>
        </p:spPr>
        <p:txBody>
          <a:bodyPr/>
          <a:lstStyle/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14" name="Titolo 8"/>
          <p:cNvSpPr>
            <a:spLocks noGrp="1"/>
          </p:cNvSpPr>
          <p:nvPr>
            <p:ph type="title" hasCustomPrompt="1"/>
          </p:nvPr>
        </p:nvSpPr>
        <p:spPr>
          <a:xfrm>
            <a:off x="539103" y="369147"/>
            <a:ext cx="9498275" cy="643868"/>
          </a:xfrm>
          <a:prstGeom prst="rect">
            <a:avLst/>
          </a:prstGeom>
          <a:noFill/>
        </p:spPr>
        <p:txBody>
          <a:bodyPr/>
          <a:lstStyle>
            <a:lvl1pPr algn="l">
              <a:defRPr sz="4000" cap="all" baseline="0">
                <a:solidFill>
                  <a:srgbClr val="C00000"/>
                </a:solidFill>
              </a:defRPr>
            </a:lvl1pPr>
          </a:lstStyle>
          <a:p>
            <a:r>
              <a:rPr lang="it-IT" dirty="0" smtClean="0"/>
              <a:t>CLICK TO EDIT TITLE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41996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contenuto 3"/>
          <p:cNvSpPr>
            <a:spLocks noGrp="1"/>
          </p:cNvSpPr>
          <p:nvPr>
            <p:ph sz="half" idx="2" hasCustomPrompt="1"/>
          </p:nvPr>
        </p:nvSpPr>
        <p:spPr>
          <a:xfrm>
            <a:off x="540000" y="1431095"/>
            <a:ext cx="5338800" cy="4351339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it-IT" dirty="0" smtClean="0"/>
              <a:t>Picture</a:t>
            </a:r>
            <a:endParaRPr lang="it-IT" dirty="0"/>
          </a:p>
        </p:txBody>
      </p:sp>
      <p:sp>
        <p:nvSpPr>
          <p:cNvPr id="9" name="Fußzeile"/>
          <p:cNvSpPr>
            <a:spLocks noGrp="1"/>
          </p:cNvSpPr>
          <p:nvPr>
            <p:ph type="ftr" sz="quarter" idx="3"/>
          </p:nvPr>
        </p:nvSpPr>
        <p:spPr bwMode="gray">
          <a:xfrm>
            <a:off x="1105400" y="6084000"/>
            <a:ext cx="43200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pPr algn="l"/>
            <a:r>
              <a:rPr lang="en-US" smtClean="0"/>
              <a:t>The role of ORC towards electricity decarbonisation </a:t>
            </a:r>
            <a:endParaRPr lang="de-DE" dirty="0"/>
          </a:p>
        </p:txBody>
      </p:sp>
      <p:sp>
        <p:nvSpPr>
          <p:cNvPr id="10" name="Foliennummer"/>
          <p:cNvSpPr>
            <a:spLocks noGrp="1"/>
          </p:cNvSpPr>
          <p:nvPr>
            <p:ph type="sldNum" sz="quarter" idx="4"/>
          </p:nvPr>
        </p:nvSpPr>
        <p:spPr bwMode="gray">
          <a:xfrm>
            <a:off x="540000" y="6084000"/>
            <a:ext cx="450001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20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fld id="{02CEFE82-39F2-4F47-8A0C-D5AB3496FA5C}" type="slidenum">
              <a:rPr lang="de-DE" smtClean="0"/>
              <a:pPr/>
              <a:t>‹N›</a:t>
            </a:fld>
            <a:endParaRPr lang="de-DE" dirty="0"/>
          </a:p>
        </p:txBody>
      </p:sp>
      <p:sp>
        <p:nvSpPr>
          <p:cNvPr id="11" name="Segnaposto contenuto 2"/>
          <p:cNvSpPr>
            <a:spLocks noGrp="1"/>
          </p:cNvSpPr>
          <p:nvPr>
            <p:ph idx="1"/>
          </p:nvPr>
        </p:nvSpPr>
        <p:spPr>
          <a:xfrm>
            <a:off x="6408014" y="1430028"/>
            <a:ext cx="5241586" cy="4351338"/>
          </a:xfrm>
        </p:spPr>
        <p:txBody>
          <a:bodyPr/>
          <a:lstStyle/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13" name="Titolo 8"/>
          <p:cNvSpPr>
            <a:spLocks noGrp="1"/>
          </p:cNvSpPr>
          <p:nvPr>
            <p:ph type="title" hasCustomPrompt="1"/>
          </p:nvPr>
        </p:nvSpPr>
        <p:spPr>
          <a:xfrm>
            <a:off x="539103" y="369147"/>
            <a:ext cx="9498275" cy="643868"/>
          </a:xfrm>
          <a:prstGeom prst="rect">
            <a:avLst/>
          </a:prstGeom>
          <a:noFill/>
        </p:spPr>
        <p:txBody>
          <a:bodyPr/>
          <a:lstStyle>
            <a:lvl1pPr algn="l">
              <a:defRPr sz="4000" cap="all" baseline="0">
                <a:solidFill>
                  <a:srgbClr val="C00000"/>
                </a:solidFill>
              </a:defRPr>
            </a:lvl1pPr>
          </a:lstStyle>
          <a:p>
            <a:r>
              <a:rPr lang="it-IT" dirty="0" smtClean="0"/>
              <a:t>CLICK TO EDIT TITLE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053576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idx="1" hasCustomPrompt="1"/>
          </p:nvPr>
        </p:nvSpPr>
        <p:spPr>
          <a:xfrm>
            <a:off x="541339" y="3167903"/>
            <a:ext cx="3415062" cy="426635"/>
          </a:xfrm>
          <a:solidFill>
            <a:schemeClr val="bg1">
              <a:lumMod val="65000"/>
            </a:schemeClr>
          </a:solidFill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 smtClean="0"/>
              <a:t>Click to </a:t>
            </a:r>
            <a:r>
              <a:rPr lang="it-IT" dirty="0" err="1" smtClean="0"/>
              <a:t>edit</a:t>
            </a:r>
            <a:endParaRPr lang="it-IT" dirty="0" smtClean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 hasCustomPrompt="1"/>
          </p:nvPr>
        </p:nvSpPr>
        <p:spPr>
          <a:xfrm>
            <a:off x="8238862" y="3167903"/>
            <a:ext cx="3415062" cy="426635"/>
          </a:xfrm>
          <a:solidFill>
            <a:schemeClr val="bg1">
              <a:lumMod val="65000"/>
            </a:schemeClr>
          </a:solidFill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 smtClean="0"/>
              <a:t>Click to </a:t>
            </a:r>
            <a:r>
              <a:rPr lang="it-IT" dirty="0" err="1" smtClean="0"/>
              <a:t>edit</a:t>
            </a:r>
            <a:endParaRPr lang="it-IT" dirty="0" smtClean="0"/>
          </a:p>
        </p:txBody>
      </p:sp>
      <p:sp>
        <p:nvSpPr>
          <p:cNvPr id="15" name="Segnaposto contenuto 3"/>
          <p:cNvSpPr>
            <a:spLocks noGrp="1"/>
          </p:cNvSpPr>
          <p:nvPr>
            <p:ph sz="half" idx="2" hasCustomPrompt="1"/>
          </p:nvPr>
        </p:nvSpPr>
        <p:spPr>
          <a:xfrm>
            <a:off x="541338" y="1512000"/>
            <a:ext cx="3415062" cy="164505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it-IT" dirty="0" smtClean="0"/>
              <a:t>Picture</a:t>
            </a:r>
            <a:endParaRPr lang="it-IT" dirty="0"/>
          </a:p>
        </p:txBody>
      </p:sp>
      <p:sp>
        <p:nvSpPr>
          <p:cNvPr id="16" name="Segnaposto contenuto 3"/>
          <p:cNvSpPr>
            <a:spLocks noGrp="1"/>
          </p:cNvSpPr>
          <p:nvPr>
            <p:ph sz="half" idx="11" hasCustomPrompt="1"/>
          </p:nvPr>
        </p:nvSpPr>
        <p:spPr>
          <a:xfrm>
            <a:off x="4387938" y="1512000"/>
            <a:ext cx="3415062" cy="164505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it-IT" dirty="0" smtClean="0"/>
              <a:t>Picture</a:t>
            </a:r>
            <a:endParaRPr lang="it-IT" dirty="0"/>
          </a:p>
        </p:txBody>
      </p:sp>
      <p:sp>
        <p:nvSpPr>
          <p:cNvPr id="17" name="Segnaposto contenuto 3"/>
          <p:cNvSpPr>
            <a:spLocks noGrp="1"/>
          </p:cNvSpPr>
          <p:nvPr>
            <p:ph sz="half" idx="12" hasCustomPrompt="1"/>
          </p:nvPr>
        </p:nvSpPr>
        <p:spPr>
          <a:xfrm>
            <a:off x="8234538" y="1522853"/>
            <a:ext cx="3415062" cy="164505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it-IT" dirty="0" smtClean="0"/>
              <a:t>Picture</a:t>
            </a:r>
            <a:endParaRPr lang="it-IT" dirty="0"/>
          </a:p>
        </p:txBody>
      </p:sp>
      <p:sp>
        <p:nvSpPr>
          <p:cNvPr id="18" name="Segnaposto testo 4"/>
          <p:cNvSpPr>
            <a:spLocks noGrp="1"/>
          </p:cNvSpPr>
          <p:nvPr>
            <p:ph type="body" sz="quarter" idx="13" hasCustomPrompt="1"/>
          </p:nvPr>
        </p:nvSpPr>
        <p:spPr>
          <a:xfrm>
            <a:off x="4385777" y="3167903"/>
            <a:ext cx="3415062" cy="426635"/>
          </a:xfrm>
          <a:solidFill>
            <a:schemeClr val="bg1">
              <a:lumMod val="65000"/>
            </a:schemeClr>
          </a:solidFill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 smtClean="0"/>
              <a:t>Click to </a:t>
            </a:r>
            <a:r>
              <a:rPr lang="it-IT" dirty="0" err="1" smtClean="0"/>
              <a:t>edit</a:t>
            </a:r>
            <a:endParaRPr lang="it-IT" dirty="0" smtClean="0"/>
          </a:p>
        </p:txBody>
      </p:sp>
      <p:sp>
        <p:nvSpPr>
          <p:cNvPr id="20" name="Segnaposto contenuto 2"/>
          <p:cNvSpPr>
            <a:spLocks noGrp="1"/>
          </p:cNvSpPr>
          <p:nvPr>
            <p:ph idx="15"/>
          </p:nvPr>
        </p:nvSpPr>
        <p:spPr>
          <a:xfrm>
            <a:off x="529208" y="3611640"/>
            <a:ext cx="3427192" cy="2293200"/>
          </a:xfrm>
        </p:spPr>
        <p:txBody>
          <a:bodyPr/>
          <a:lstStyle/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21" name="Segnaposto contenuto 2"/>
          <p:cNvSpPr>
            <a:spLocks noGrp="1"/>
          </p:cNvSpPr>
          <p:nvPr>
            <p:ph idx="14"/>
          </p:nvPr>
        </p:nvSpPr>
        <p:spPr>
          <a:xfrm>
            <a:off x="4402662" y="3611640"/>
            <a:ext cx="3427192" cy="2293200"/>
          </a:xfrm>
        </p:spPr>
        <p:txBody>
          <a:bodyPr/>
          <a:lstStyle/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22" name="Segnaposto contenuto 2"/>
          <p:cNvSpPr>
            <a:spLocks noGrp="1"/>
          </p:cNvSpPr>
          <p:nvPr>
            <p:ph idx="16"/>
          </p:nvPr>
        </p:nvSpPr>
        <p:spPr>
          <a:xfrm>
            <a:off x="8234538" y="3611640"/>
            <a:ext cx="3427192" cy="2293200"/>
          </a:xfrm>
        </p:spPr>
        <p:txBody>
          <a:bodyPr/>
          <a:lstStyle/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24" name="Fußzeile"/>
          <p:cNvSpPr>
            <a:spLocks noGrp="1"/>
          </p:cNvSpPr>
          <p:nvPr>
            <p:ph type="ftr" sz="quarter" idx="17"/>
          </p:nvPr>
        </p:nvSpPr>
        <p:spPr bwMode="gray">
          <a:xfrm>
            <a:off x="1105400" y="6084000"/>
            <a:ext cx="43200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pPr algn="l"/>
            <a:r>
              <a:rPr lang="en-US" smtClean="0"/>
              <a:t>The role of ORC towards electricity decarbonisation </a:t>
            </a:r>
            <a:endParaRPr lang="de-DE" dirty="0"/>
          </a:p>
        </p:txBody>
      </p:sp>
      <p:sp>
        <p:nvSpPr>
          <p:cNvPr id="25" name="Foliennummer"/>
          <p:cNvSpPr>
            <a:spLocks noGrp="1"/>
          </p:cNvSpPr>
          <p:nvPr>
            <p:ph type="sldNum" sz="quarter" idx="4"/>
          </p:nvPr>
        </p:nvSpPr>
        <p:spPr bwMode="gray">
          <a:xfrm>
            <a:off x="540000" y="6084000"/>
            <a:ext cx="450001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20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fld id="{02CEFE82-39F2-4F47-8A0C-D5AB3496FA5C}" type="slidenum">
              <a:rPr lang="de-DE" smtClean="0"/>
              <a:pPr/>
              <a:t>‹N›</a:t>
            </a:fld>
            <a:endParaRPr lang="de-DE" dirty="0"/>
          </a:p>
        </p:txBody>
      </p:sp>
      <p:sp>
        <p:nvSpPr>
          <p:cNvPr id="26" name="Titolo 8"/>
          <p:cNvSpPr>
            <a:spLocks noGrp="1"/>
          </p:cNvSpPr>
          <p:nvPr>
            <p:ph type="title" hasCustomPrompt="1"/>
          </p:nvPr>
        </p:nvSpPr>
        <p:spPr>
          <a:xfrm>
            <a:off x="539103" y="369147"/>
            <a:ext cx="9498275" cy="643868"/>
          </a:xfrm>
          <a:prstGeom prst="rect">
            <a:avLst/>
          </a:prstGeom>
          <a:noFill/>
        </p:spPr>
        <p:txBody>
          <a:bodyPr/>
          <a:lstStyle>
            <a:lvl1pPr algn="l">
              <a:defRPr sz="4000" cap="all" baseline="0">
                <a:solidFill>
                  <a:srgbClr val="C00000"/>
                </a:solidFill>
              </a:defRPr>
            </a:lvl1pPr>
          </a:lstStyle>
          <a:p>
            <a:r>
              <a:rPr lang="it-IT" dirty="0" smtClean="0"/>
              <a:t>CLICK TO EDIT TITLE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165094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ußzeile"/>
          <p:cNvSpPr>
            <a:spLocks noGrp="1"/>
          </p:cNvSpPr>
          <p:nvPr>
            <p:ph type="ftr" sz="quarter" idx="17"/>
          </p:nvPr>
        </p:nvSpPr>
        <p:spPr bwMode="gray">
          <a:xfrm>
            <a:off x="1105400" y="6084000"/>
            <a:ext cx="43200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pPr algn="l"/>
            <a:r>
              <a:rPr lang="en-US" smtClean="0"/>
              <a:t>The role of ORC towards electricity decarbonisation </a:t>
            </a:r>
            <a:endParaRPr lang="de-DE" dirty="0"/>
          </a:p>
        </p:txBody>
      </p:sp>
      <p:sp>
        <p:nvSpPr>
          <p:cNvPr id="9" name="Foliennummer"/>
          <p:cNvSpPr>
            <a:spLocks noGrp="1"/>
          </p:cNvSpPr>
          <p:nvPr>
            <p:ph type="sldNum" sz="quarter" idx="4"/>
          </p:nvPr>
        </p:nvSpPr>
        <p:spPr bwMode="gray">
          <a:xfrm>
            <a:off x="540000" y="6084000"/>
            <a:ext cx="450001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20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fld id="{02CEFE82-39F2-4F47-8A0C-D5AB3496FA5C}" type="slidenum">
              <a:rPr lang="de-DE" smtClean="0"/>
              <a:pPr/>
              <a:t>‹N›</a:t>
            </a:fld>
            <a:endParaRPr lang="de-DE" dirty="0"/>
          </a:p>
        </p:txBody>
      </p:sp>
      <p:sp>
        <p:nvSpPr>
          <p:cNvPr id="10" name="Inhalt"/>
          <p:cNvSpPr>
            <a:spLocks noGrp="1"/>
          </p:cNvSpPr>
          <p:nvPr>
            <p:ph idx="16" hasCustomPrompt="1"/>
          </p:nvPr>
        </p:nvSpPr>
        <p:spPr bwMode="gray">
          <a:xfrm>
            <a:off x="540000" y="1512000"/>
            <a:ext cx="11109600" cy="1144800"/>
          </a:xfrm>
        </p:spPr>
        <p:txBody>
          <a:bodyPr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de-DE" noProof="0" dirty="0" smtClean="0"/>
              <a:t>Second </a:t>
            </a:r>
            <a:r>
              <a:rPr lang="de-DE" noProof="0" dirty="0" err="1" smtClean="0"/>
              <a:t>level</a:t>
            </a:r>
            <a:endParaRPr lang="de-DE" noProof="0" dirty="0" smtClean="0"/>
          </a:p>
        </p:txBody>
      </p:sp>
      <p:sp>
        <p:nvSpPr>
          <p:cNvPr id="11" name="Bild"/>
          <p:cNvSpPr>
            <a:spLocks noGrp="1" noChangeAspect="1"/>
          </p:cNvSpPr>
          <p:nvPr>
            <p:ph type="pic" sz="quarter" idx="18" hasCustomPrompt="1"/>
          </p:nvPr>
        </p:nvSpPr>
        <p:spPr bwMode="gray">
          <a:xfrm>
            <a:off x="0" y="3088650"/>
            <a:ext cx="12190413" cy="2721600"/>
          </a:xfrm>
          <a:solidFill>
            <a:schemeClr val="bg2"/>
          </a:solidFill>
        </p:spPr>
        <p:txBody>
          <a:bodyPr lIns="144000" tIns="144000" rIns="144000" bIns="144000"/>
          <a:lstStyle>
            <a:lvl1pPr marL="0" indent="0">
              <a:buNone/>
              <a:defRPr/>
            </a:lvl1pPr>
          </a:lstStyle>
          <a:p>
            <a:r>
              <a:rPr lang="de-DE" noProof="0" dirty="0" smtClean="0"/>
              <a:t>Picture</a:t>
            </a:r>
          </a:p>
        </p:txBody>
      </p:sp>
      <p:sp>
        <p:nvSpPr>
          <p:cNvPr id="12" name="Text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540000" y="3088650"/>
            <a:ext cx="4449600" cy="2721600"/>
          </a:xfrm>
          <a:solidFill>
            <a:schemeClr val="bg1">
              <a:lumMod val="50000"/>
              <a:alpha val="80000"/>
            </a:schemeClr>
          </a:solidFill>
        </p:spPr>
        <p:txBody>
          <a:bodyPr lIns="360000" tIns="360000" rIns="360000" bIns="360000" anchor="t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de-DE" noProof="0" dirty="0" smtClean="0"/>
              <a:t>Second </a:t>
            </a:r>
            <a:r>
              <a:rPr lang="de-DE" noProof="0" dirty="0" err="1" smtClean="0"/>
              <a:t>level</a:t>
            </a:r>
            <a:endParaRPr lang="de-DE" noProof="0" dirty="0" smtClean="0"/>
          </a:p>
          <a:p>
            <a:pPr lvl="2"/>
            <a:r>
              <a:rPr lang="en-US" noProof="0" dirty="0" smtClean="0"/>
              <a:t>Third level</a:t>
            </a:r>
          </a:p>
          <a:p>
            <a:pPr lvl="2"/>
            <a:r>
              <a:rPr lang="en-US" noProof="0" dirty="0" smtClean="0"/>
              <a:t>Fourth level</a:t>
            </a:r>
          </a:p>
          <a:p>
            <a:pPr lvl="2"/>
            <a:r>
              <a:rPr lang="en-US" noProof="0" dirty="0" smtClean="0"/>
              <a:t>Fifth level</a:t>
            </a:r>
          </a:p>
        </p:txBody>
      </p:sp>
      <p:sp>
        <p:nvSpPr>
          <p:cNvPr id="13" name="Titolo 8"/>
          <p:cNvSpPr>
            <a:spLocks noGrp="1"/>
          </p:cNvSpPr>
          <p:nvPr>
            <p:ph type="title" hasCustomPrompt="1"/>
          </p:nvPr>
        </p:nvSpPr>
        <p:spPr>
          <a:xfrm>
            <a:off x="539103" y="369147"/>
            <a:ext cx="9498275" cy="643868"/>
          </a:xfrm>
          <a:prstGeom prst="rect">
            <a:avLst/>
          </a:prstGeom>
          <a:noFill/>
        </p:spPr>
        <p:txBody>
          <a:bodyPr/>
          <a:lstStyle>
            <a:lvl1pPr algn="l">
              <a:defRPr sz="4000" cap="all" baseline="0">
                <a:solidFill>
                  <a:srgbClr val="C00000"/>
                </a:solidFill>
              </a:defRPr>
            </a:lvl1pPr>
          </a:lstStyle>
          <a:p>
            <a:r>
              <a:rPr lang="it-IT" dirty="0" smtClean="0"/>
              <a:t>CLICK TO EDIT TITLE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39732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ußzeile"/>
          <p:cNvSpPr>
            <a:spLocks noGrp="1"/>
          </p:cNvSpPr>
          <p:nvPr>
            <p:ph type="ftr" sz="quarter" idx="17"/>
          </p:nvPr>
        </p:nvSpPr>
        <p:spPr bwMode="gray">
          <a:xfrm>
            <a:off x="1105400" y="6084000"/>
            <a:ext cx="43200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pPr algn="l"/>
            <a:r>
              <a:rPr lang="en-US" smtClean="0"/>
              <a:t>The role of ORC towards electricity decarbonisation </a:t>
            </a:r>
            <a:endParaRPr lang="de-DE" dirty="0"/>
          </a:p>
        </p:txBody>
      </p:sp>
      <p:sp>
        <p:nvSpPr>
          <p:cNvPr id="8" name="Foliennummer"/>
          <p:cNvSpPr>
            <a:spLocks noGrp="1"/>
          </p:cNvSpPr>
          <p:nvPr>
            <p:ph type="sldNum" sz="quarter" idx="4"/>
          </p:nvPr>
        </p:nvSpPr>
        <p:spPr bwMode="gray">
          <a:xfrm>
            <a:off x="540000" y="6084000"/>
            <a:ext cx="450001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20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fld id="{02CEFE82-39F2-4F47-8A0C-D5AB3496FA5C}" type="slidenum">
              <a:rPr lang="de-DE" smtClean="0"/>
              <a:pPr/>
              <a:t>‹N›</a:t>
            </a:fld>
            <a:endParaRPr lang="de-DE" dirty="0"/>
          </a:p>
        </p:txBody>
      </p:sp>
      <p:sp>
        <p:nvSpPr>
          <p:cNvPr id="9" name="Bild 1"/>
          <p:cNvSpPr>
            <a:spLocks noGrp="1" noChangeAspect="1"/>
          </p:cNvSpPr>
          <p:nvPr>
            <p:ph type="pic" sz="quarter" idx="26" hasCustomPrompt="1"/>
          </p:nvPr>
        </p:nvSpPr>
        <p:spPr bwMode="gray">
          <a:xfrm>
            <a:off x="540000" y="1512000"/>
            <a:ext cx="2671200" cy="2077200"/>
          </a:xfrm>
          <a:solidFill>
            <a:schemeClr val="bg2"/>
          </a:solidFill>
        </p:spPr>
        <p:txBody>
          <a:bodyPr lIns="144000" tIns="144000" rIns="144000" bIns="144000"/>
          <a:lstStyle>
            <a:lvl1pPr marL="0" indent="0">
              <a:buNone/>
              <a:defRPr/>
            </a:lvl1pPr>
          </a:lstStyle>
          <a:p>
            <a:r>
              <a:rPr lang="de-DE" noProof="0" dirty="0" smtClean="0"/>
              <a:t>Picture</a:t>
            </a:r>
          </a:p>
        </p:txBody>
      </p:sp>
      <p:sp>
        <p:nvSpPr>
          <p:cNvPr id="10" name="Bild 2"/>
          <p:cNvSpPr>
            <a:spLocks noGrp="1" noChangeAspect="1"/>
          </p:cNvSpPr>
          <p:nvPr>
            <p:ph type="pic" sz="quarter" idx="27" hasCustomPrompt="1"/>
          </p:nvPr>
        </p:nvSpPr>
        <p:spPr bwMode="gray">
          <a:xfrm>
            <a:off x="3352800" y="1512000"/>
            <a:ext cx="2671200" cy="2077200"/>
          </a:xfrm>
          <a:solidFill>
            <a:schemeClr val="bg2"/>
          </a:solidFill>
        </p:spPr>
        <p:txBody>
          <a:bodyPr lIns="144000" tIns="144000" rIns="144000" bIns="144000"/>
          <a:lstStyle>
            <a:lvl1pPr marL="0" indent="0">
              <a:buNone/>
              <a:defRPr/>
            </a:lvl1pPr>
          </a:lstStyle>
          <a:p>
            <a:r>
              <a:rPr lang="de-DE" noProof="0" dirty="0" smtClean="0"/>
              <a:t>Picture</a:t>
            </a:r>
          </a:p>
        </p:txBody>
      </p:sp>
      <p:sp>
        <p:nvSpPr>
          <p:cNvPr id="11" name="Bild 3"/>
          <p:cNvSpPr>
            <a:spLocks noGrp="1" noChangeAspect="1"/>
          </p:cNvSpPr>
          <p:nvPr>
            <p:ph type="pic" sz="quarter" idx="28" hasCustomPrompt="1"/>
          </p:nvPr>
        </p:nvSpPr>
        <p:spPr bwMode="gray">
          <a:xfrm>
            <a:off x="6165600" y="1512000"/>
            <a:ext cx="2671200" cy="2077200"/>
          </a:xfrm>
          <a:solidFill>
            <a:schemeClr val="bg2"/>
          </a:solidFill>
        </p:spPr>
        <p:txBody>
          <a:bodyPr lIns="144000" tIns="144000" rIns="144000" bIns="144000"/>
          <a:lstStyle>
            <a:lvl1pPr marL="0" indent="0">
              <a:buNone/>
              <a:defRPr/>
            </a:lvl1pPr>
          </a:lstStyle>
          <a:p>
            <a:r>
              <a:rPr lang="de-DE" noProof="0" dirty="0" smtClean="0"/>
              <a:t>Picture</a:t>
            </a:r>
          </a:p>
        </p:txBody>
      </p:sp>
      <p:sp>
        <p:nvSpPr>
          <p:cNvPr id="12" name="Bild 4"/>
          <p:cNvSpPr>
            <a:spLocks noGrp="1" noChangeAspect="1"/>
          </p:cNvSpPr>
          <p:nvPr>
            <p:ph type="pic" sz="quarter" idx="29" hasCustomPrompt="1"/>
          </p:nvPr>
        </p:nvSpPr>
        <p:spPr bwMode="gray">
          <a:xfrm>
            <a:off x="8978400" y="1512000"/>
            <a:ext cx="2671200" cy="2077200"/>
          </a:xfrm>
          <a:solidFill>
            <a:schemeClr val="bg2"/>
          </a:solidFill>
        </p:spPr>
        <p:txBody>
          <a:bodyPr lIns="144000" tIns="144000" rIns="144000" bIns="144000"/>
          <a:lstStyle>
            <a:lvl1pPr marL="0" indent="0">
              <a:buNone/>
              <a:defRPr/>
            </a:lvl1pPr>
          </a:lstStyle>
          <a:p>
            <a:r>
              <a:rPr lang="de-DE" noProof="0" dirty="0" smtClean="0"/>
              <a:t>Picture</a:t>
            </a:r>
          </a:p>
        </p:txBody>
      </p:sp>
      <p:sp>
        <p:nvSpPr>
          <p:cNvPr id="13" name="Bild 5"/>
          <p:cNvSpPr>
            <a:spLocks noGrp="1" noChangeAspect="1"/>
          </p:cNvSpPr>
          <p:nvPr>
            <p:ph type="pic" sz="quarter" idx="30" hasCustomPrompt="1"/>
          </p:nvPr>
        </p:nvSpPr>
        <p:spPr bwMode="gray">
          <a:xfrm>
            <a:off x="540000" y="3733050"/>
            <a:ext cx="2671200" cy="2077200"/>
          </a:xfrm>
          <a:solidFill>
            <a:schemeClr val="bg2"/>
          </a:solidFill>
        </p:spPr>
        <p:txBody>
          <a:bodyPr lIns="144000" tIns="144000" rIns="144000" bIns="144000"/>
          <a:lstStyle>
            <a:lvl1pPr marL="0" indent="0">
              <a:buNone/>
              <a:defRPr/>
            </a:lvl1pPr>
          </a:lstStyle>
          <a:p>
            <a:r>
              <a:rPr lang="de-DE" noProof="0" dirty="0" smtClean="0"/>
              <a:t>Picture</a:t>
            </a:r>
          </a:p>
        </p:txBody>
      </p:sp>
      <p:sp>
        <p:nvSpPr>
          <p:cNvPr id="14" name="Bild 6"/>
          <p:cNvSpPr>
            <a:spLocks noGrp="1" noChangeAspect="1"/>
          </p:cNvSpPr>
          <p:nvPr>
            <p:ph type="pic" sz="quarter" idx="31" hasCustomPrompt="1"/>
          </p:nvPr>
        </p:nvSpPr>
        <p:spPr bwMode="gray">
          <a:xfrm>
            <a:off x="3352800" y="3733050"/>
            <a:ext cx="2671200" cy="2077200"/>
          </a:xfrm>
          <a:solidFill>
            <a:schemeClr val="bg2"/>
          </a:solidFill>
        </p:spPr>
        <p:txBody>
          <a:bodyPr lIns="144000" tIns="144000" rIns="144000" bIns="14400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lvl1pPr>
          </a:lstStyle>
          <a:p>
            <a:r>
              <a:rPr lang="de-DE" noProof="0" dirty="0" smtClean="0"/>
              <a:t>Picture</a:t>
            </a:r>
          </a:p>
        </p:txBody>
      </p:sp>
      <p:sp>
        <p:nvSpPr>
          <p:cNvPr id="15" name="Bild 7"/>
          <p:cNvSpPr>
            <a:spLocks noGrp="1" noChangeAspect="1"/>
          </p:cNvSpPr>
          <p:nvPr>
            <p:ph type="pic" sz="quarter" idx="32" hasCustomPrompt="1"/>
          </p:nvPr>
        </p:nvSpPr>
        <p:spPr bwMode="gray">
          <a:xfrm>
            <a:off x="6165600" y="3733050"/>
            <a:ext cx="2671200" cy="2077200"/>
          </a:xfrm>
          <a:solidFill>
            <a:schemeClr val="bg2"/>
          </a:solidFill>
        </p:spPr>
        <p:txBody>
          <a:bodyPr lIns="144000" tIns="144000" rIns="144000" bIns="14400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lvl1pPr>
          </a:lstStyle>
          <a:p>
            <a:r>
              <a:rPr lang="de-DE" noProof="0" dirty="0" smtClean="0"/>
              <a:t>Picture</a:t>
            </a:r>
          </a:p>
        </p:txBody>
      </p:sp>
      <p:sp>
        <p:nvSpPr>
          <p:cNvPr id="16" name="Bild 8"/>
          <p:cNvSpPr>
            <a:spLocks noGrp="1" noChangeAspect="1"/>
          </p:cNvSpPr>
          <p:nvPr>
            <p:ph type="pic" sz="quarter" idx="33" hasCustomPrompt="1"/>
          </p:nvPr>
        </p:nvSpPr>
        <p:spPr bwMode="gray">
          <a:xfrm>
            <a:off x="8978400" y="3733050"/>
            <a:ext cx="2671200" cy="2077200"/>
          </a:xfrm>
          <a:solidFill>
            <a:schemeClr val="bg2"/>
          </a:solidFill>
        </p:spPr>
        <p:txBody>
          <a:bodyPr lIns="144000" tIns="144000" rIns="144000" bIns="144000"/>
          <a:lstStyle>
            <a:lvl1pPr marL="0" indent="0">
              <a:buNone/>
              <a:defRPr/>
            </a:lvl1pPr>
          </a:lstStyle>
          <a:p>
            <a:r>
              <a:rPr lang="de-DE" noProof="0" dirty="0" smtClean="0"/>
              <a:t>Picture</a:t>
            </a:r>
          </a:p>
        </p:txBody>
      </p:sp>
      <p:sp>
        <p:nvSpPr>
          <p:cNvPr id="17" name="Text 1"/>
          <p:cNvSpPr>
            <a:spLocks noGrp="1"/>
          </p:cNvSpPr>
          <p:nvPr>
            <p:ph type="body" idx="1" hasCustomPrompt="1"/>
          </p:nvPr>
        </p:nvSpPr>
        <p:spPr bwMode="gray">
          <a:xfrm>
            <a:off x="540000" y="3229200"/>
            <a:ext cx="2671200" cy="360000"/>
          </a:xfrm>
          <a:solidFill>
            <a:schemeClr val="bg1">
              <a:lumMod val="50000"/>
            </a:schemeClr>
          </a:solidFill>
        </p:spPr>
        <p:txBody>
          <a:bodyPr lIns="252000" rIns="144000" anchor="ctr"/>
          <a:lstStyle>
            <a:lvl1pPr marL="0" indent="0">
              <a:lnSpc>
                <a:spcPct val="100000"/>
              </a:lnSpc>
              <a:buNone/>
              <a:defRPr sz="2000" b="0">
                <a:solidFill>
                  <a:schemeClr val="bg1"/>
                </a:solidFill>
                <a:latin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noProof="0" dirty="0" smtClean="0"/>
              <a:t>Click </a:t>
            </a:r>
            <a:r>
              <a:rPr lang="de-DE" noProof="0" dirty="0" err="1" smtClean="0"/>
              <a:t>to</a:t>
            </a:r>
            <a:r>
              <a:rPr lang="de-DE" noProof="0" dirty="0" smtClean="0"/>
              <a:t> </a:t>
            </a:r>
            <a:r>
              <a:rPr lang="de-DE" noProof="0" dirty="0" err="1" smtClean="0"/>
              <a:t>edit</a:t>
            </a:r>
            <a:endParaRPr lang="de-DE" noProof="0" dirty="0" smtClean="0"/>
          </a:p>
        </p:txBody>
      </p:sp>
      <p:sp>
        <p:nvSpPr>
          <p:cNvPr id="18" name="Text 2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3352800" y="3229200"/>
            <a:ext cx="2671200" cy="360000"/>
          </a:xfrm>
          <a:solidFill>
            <a:schemeClr val="bg1">
              <a:lumMod val="50000"/>
            </a:schemeClr>
          </a:solidFill>
        </p:spPr>
        <p:txBody>
          <a:bodyPr lIns="252000" rIns="144000" anchor="ctr"/>
          <a:lstStyle>
            <a:lvl1pPr marL="0" indent="0">
              <a:lnSpc>
                <a:spcPct val="100000"/>
              </a:lnSpc>
              <a:buNone/>
              <a:defRPr sz="2000" b="0">
                <a:solidFill>
                  <a:schemeClr val="bg1"/>
                </a:solidFill>
                <a:latin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noProof="0" dirty="0" smtClean="0"/>
              <a:t>Click </a:t>
            </a:r>
            <a:r>
              <a:rPr lang="de-DE" noProof="0" dirty="0" err="1" smtClean="0"/>
              <a:t>to</a:t>
            </a:r>
            <a:r>
              <a:rPr lang="de-DE" noProof="0" dirty="0" smtClean="0"/>
              <a:t> </a:t>
            </a:r>
            <a:r>
              <a:rPr lang="de-DE" noProof="0" dirty="0" err="1" smtClean="0"/>
              <a:t>edit</a:t>
            </a:r>
            <a:endParaRPr lang="de-DE" noProof="0" dirty="0" smtClean="0"/>
          </a:p>
        </p:txBody>
      </p:sp>
      <p:sp>
        <p:nvSpPr>
          <p:cNvPr id="19" name="Text 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6165600" y="3229200"/>
            <a:ext cx="2671200" cy="360000"/>
          </a:xfrm>
          <a:solidFill>
            <a:schemeClr val="bg1">
              <a:lumMod val="50000"/>
            </a:schemeClr>
          </a:solidFill>
        </p:spPr>
        <p:txBody>
          <a:bodyPr lIns="252000" rIns="144000" anchor="ctr"/>
          <a:lstStyle>
            <a:lvl1pPr marL="0" indent="0">
              <a:lnSpc>
                <a:spcPct val="100000"/>
              </a:lnSpc>
              <a:buNone/>
              <a:defRPr sz="2000" b="0">
                <a:solidFill>
                  <a:schemeClr val="bg1"/>
                </a:solidFill>
                <a:latin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noProof="0" dirty="0" smtClean="0"/>
              <a:t>Click </a:t>
            </a:r>
            <a:r>
              <a:rPr lang="de-DE" noProof="0" dirty="0" err="1" smtClean="0"/>
              <a:t>to</a:t>
            </a:r>
            <a:r>
              <a:rPr lang="de-DE" noProof="0" dirty="0" smtClean="0"/>
              <a:t> </a:t>
            </a:r>
            <a:r>
              <a:rPr lang="de-DE" noProof="0" dirty="0" err="1" smtClean="0"/>
              <a:t>edit</a:t>
            </a:r>
            <a:endParaRPr lang="de-DE" noProof="0" dirty="0" smtClean="0"/>
          </a:p>
        </p:txBody>
      </p:sp>
      <p:sp>
        <p:nvSpPr>
          <p:cNvPr id="20" name="Text 4"/>
          <p:cNvSpPr>
            <a:spLocks noGrp="1"/>
          </p:cNvSpPr>
          <p:nvPr>
            <p:ph type="body" sz="quarter" idx="3" hasCustomPrompt="1"/>
          </p:nvPr>
        </p:nvSpPr>
        <p:spPr bwMode="gray">
          <a:xfrm>
            <a:off x="8978400" y="3229200"/>
            <a:ext cx="2671200" cy="360000"/>
          </a:xfrm>
          <a:solidFill>
            <a:schemeClr val="bg1">
              <a:lumMod val="50000"/>
            </a:schemeClr>
          </a:solidFill>
        </p:spPr>
        <p:txBody>
          <a:bodyPr lIns="252000" rIns="144000" anchor="ctr"/>
          <a:lstStyle>
            <a:lvl1pPr marL="0" indent="0">
              <a:lnSpc>
                <a:spcPct val="100000"/>
              </a:lnSpc>
              <a:buNone/>
              <a:defRPr sz="2000" b="0">
                <a:solidFill>
                  <a:schemeClr val="bg1"/>
                </a:solidFill>
                <a:latin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noProof="0" dirty="0" smtClean="0"/>
              <a:t>Click </a:t>
            </a:r>
            <a:r>
              <a:rPr lang="de-DE" noProof="0" dirty="0" err="1" smtClean="0"/>
              <a:t>to</a:t>
            </a:r>
            <a:r>
              <a:rPr lang="de-DE" noProof="0" dirty="0" smtClean="0"/>
              <a:t> </a:t>
            </a:r>
            <a:r>
              <a:rPr lang="de-DE" noProof="0" dirty="0" err="1" smtClean="0"/>
              <a:t>edit</a:t>
            </a:r>
            <a:endParaRPr lang="de-DE" noProof="0" dirty="0" smtClean="0"/>
          </a:p>
        </p:txBody>
      </p:sp>
      <p:sp>
        <p:nvSpPr>
          <p:cNvPr id="21" name="Text 5"/>
          <p:cNvSpPr>
            <a:spLocks noGrp="1"/>
          </p:cNvSpPr>
          <p:nvPr>
            <p:ph type="body" idx="18" hasCustomPrompt="1"/>
          </p:nvPr>
        </p:nvSpPr>
        <p:spPr bwMode="gray">
          <a:xfrm>
            <a:off x="540000" y="5450250"/>
            <a:ext cx="2671200" cy="360000"/>
          </a:xfrm>
          <a:solidFill>
            <a:schemeClr val="bg1">
              <a:lumMod val="50000"/>
            </a:schemeClr>
          </a:solidFill>
        </p:spPr>
        <p:txBody>
          <a:bodyPr lIns="252000" rIns="144000" anchor="ctr"/>
          <a:lstStyle>
            <a:lvl1pPr marL="0" indent="0">
              <a:lnSpc>
                <a:spcPct val="100000"/>
              </a:lnSpc>
              <a:buNone/>
              <a:defRPr sz="2000" b="0">
                <a:solidFill>
                  <a:schemeClr val="bg1"/>
                </a:solidFill>
                <a:latin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noProof="0" smtClean="0"/>
              <a:t>Click to edit</a:t>
            </a:r>
            <a:endParaRPr lang="de-DE" noProof="0" dirty="0" smtClean="0"/>
          </a:p>
        </p:txBody>
      </p:sp>
      <p:sp>
        <p:nvSpPr>
          <p:cNvPr id="22" name="Text 6"/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3352800" y="5450250"/>
            <a:ext cx="2671200" cy="360000"/>
          </a:xfrm>
          <a:solidFill>
            <a:schemeClr val="bg1">
              <a:lumMod val="50000"/>
            </a:schemeClr>
          </a:solidFill>
        </p:spPr>
        <p:txBody>
          <a:bodyPr lIns="252000" rIns="144000" anchor="ctr"/>
          <a:lstStyle>
            <a:lvl1pPr marL="0" indent="0">
              <a:lnSpc>
                <a:spcPct val="100000"/>
              </a:lnSpc>
              <a:buNone/>
              <a:defRPr sz="2000" b="0">
                <a:solidFill>
                  <a:schemeClr val="bg1"/>
                </a:solidFill>
                <a:latin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noProof="0" dirty="0" smtClean="0"/>
              <a:t>Click </a:t>
            </a:r>
            <a:r>
              <a:rPr lang="de-DE" noProof="0" dirty="0" err="1" smtClean="0"/>
              <a:t>to</a:t>
            </a:r>
            <a:r>
              <a:rPr lang="de-DE" noProof="0" dirty="0" smtClean="0"/>
              <a:t> </a:t>
            </a:r>
            <a:r>
              <a:rPr lang="de-DE" noProof="0" dirty="0" err="1" smtClean="0"/>
              <a:t>edit</a:t>
            </a:r>
            <a:endParaRPr lang="de-DE" noProof="0" dirty="0" smtClean="0"/>
          </a:p>
        </p:txBody>
      </p:sp>
      <p:sp>
        <p:nvSpPr>
          <p:cNvPr id="23" name="Text 7"/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6165600" y="5450250"/>
            <a:ext cx="2671200" cy="360000"/>
          </a:xfrm>
          <a:solidFill>
            <a:schemeClr val="bg1">
              <a:lumMod val="50000"/>
            </a:schemeClr>
          </a:solidFill>
        </p:spPr>
        <p:txBody>
          <a:bodyPr lIns="252000" rIns="144000" anchor="ctr"/>
          <a:lstStyle>
            <a:lvl1pPr marL="0" indent="0">
              <a:lnSpc>
                <a:spcPct val="100000"/>
              </a:lnSpc>
              <a:buNone/>
              <a:defRPr sz="2000" b="0">
                <a:solidFill>
                  <a:schemeClr val="bg1"/>
                </a:solidFill>
                <a:latin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noProof="0" dirty="0" smtClean="0"/>
              <a:t>Click </a:t>
            </a:r>
            <a:r>
              <a:rPr lang="de-DE" noProof="0" dirty="0" err="1" smtClean="0"/>
              <a:t>to</a:t>
            </a:r>
            <a:r>
              <a:rPr lang="de-DE" noProof="0" dirty="0" smtClean="0"/>
              <a:t> </a:t>
            </a:r>
            <a:r>
              <a:rPr lang="de-DE" noProof="0" dirty="0" err="1" smtClean="0"/>
              <a:t>edit</a:t>
            </a:r>
            <a:endParaRPr lang="de-DE" noProof="0" dirty="0" smtClean="0"/>
          </a:p>
        </p:txBody>
      </p:sp>
      <p:sp>
        <p:nvSpPr>
          <p:cNvPr id="24" name="Text 8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8978400" y="5450250"/>
            <a:ext cx="2671200" cy="360000"/>
          </a:xfrm>
          <a:solidFill>
            <a:schemeClr val="bg1">
              <a:lumMod val="50000"/>
            </a:schemeClr>
          </a:solidFill>
        </p:spPr>
        <p:txBody>
          <a:bodyPr lIns="252000" rIns="144000" anchor="ctr"/>
          <a:lstStyle>
            <a:lvl1pPr marL="0" indent="0">
              <a:lnSpc>
                <a:spcPct val="100000"/>
              </a:lnSpc>
              <a:buNone/>
              <a:defRPr sz="2000" b="0">
                <a:solidFill>
                  <a:schemeClr val="bg1"/>
                </a:solidFill>
                <a:latin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noProof="0" dirty="0" smtClean="0"/>
              <a:t>Click </a:t>
            </a:r>
            <a:r>
              <a:rPr lang="de-DE" noProof="0" dirty="0" err="1" smtClean="0"/>
              <a:t>to</a:t>
            </a:r>
            <a:r>
              <a:rPr lang="de-DE" noProof="0" dirty="0" smtClean="0"/>
              <a:t> </a:t>
            </a:r>
            <a:r>
              <a:rPr lang="de-DE" noProof="0" dirty="0" err="1" smtClean="0"/>
              <a:t>edit</a:t>
            </a:r>
            <a:endParaRPr lang="de-DE" noProof="0" dirty="0" smtClean="0"/>
          </a:p>
        </p:txBody>
      </p:sp>
      <p:sp>
        <p:nvSpPr>
          <p:cNvPr id="25" name="Titolo 8"/>
          <p:cNvSpPr>
            <a:spLocks noGrp="1"/>
          </p:cNvSpPr>
          <p:nvPr>
            <p:ph type="title" hasCustomPrompt="1"/>
          </p:nvPr>
        </p:nvSpPr>
        <p:spPr>
          <a:xfrm>
            <a:off x="539103" y="369147"/>
            <a:ext cx="9498275" cy="643868"/>
          </a:xfrm>
          <a:prstGeom prst="rect">
            <a:avLst/>
          </a:prstGeom>
          <a:noFill/>
        </p:spPr>
        <p:txBody>
          <a:bodyPr/>
          <a:lstStyle>
            <a:lvl1pPr algn="l">
              <a:defRPr sz="4000" cap="all" baseline="0">
                <a:solidFill>
                  <a:srgbClr val="C00000"/>
                </a:solidFill>
              </a:defRPr>
            </a:lvl1pPr>
          </a:lstStyle>
          <a:p>
            <a:r>
              <a:rPr lang="it-IT" dirty="0" smtClean="0"/>
              <a:t>CLICK TO EDIT TITLE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20125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enerale -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619483" y="214313"/>
            <a:ext cx="8382059" cy="5000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testo 7"/>
          <p:cNvSpPr>
            <a:spLocks noGrp="1"/>
          </p:cNvSpPr>
          <p:nvPr>
            <p:ph type="body" sz="quarter" idx="12"/>
          </p:nvPr>
        </p:nvSpPr>
        <p:spPr>
          <a:xfrm>
            <a:off x="3524232" y="1214422"/>
            <a:ext cx="8477309" cy="5214974"/>
          </a:xfrm>
          <a:prstGeom prst="rect">
            <a:avLst/>
          </a:prstGeom>
        </p:spPr>
        <p:txBody>
          <a:bodyPr/>
          <a:lstStyle>
            <a:lvl1pPr algn="just">
              <a:buNone/>
              <a:defRPr sz="2000">
                <a:latin typeface="Arial" pitchFamily="34" charset="0"/>
                <a:cs typeface="Arial" pitchFamily="34" charset="0"/>
              </a:defRPr>
            </a:lvl1pPr>
            <a:lvl2pPr algn="just">
              <a:buNone/>
              <a:defRPr sz="1800"/>
            </a:lvl2pPr>
            <a:lvl3pPr algn="just">
              <a:buNone/>
              <a:defRPr sz="1600"/>
            </a:lvl3pPr>
            <a:lvl4pPr algn="just">
              <a:buNone/>
              <a:defRPr sz="1400"/>
            </a:lvl4pPr>
            <a:lvl5pPr algn="just">
              <a:buNone/>
              <a:defRPr sz="1400"/>
            </a:lvl5pPr>
          </a:lstStyle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3"/>
          </p:nvPr>
        </p:nvSpPr>
        <p:spPr>
          <a:xfrm>
            <a:off x="10848511" y="6525344"/>
            <a:ext cx="1200151" cy="26064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0E3208-73BE-4669-AF91-82932C244112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493018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image" Target="../media/image5.pn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4.jpeg"/><Relationship Id="rId5" Type="http://schemas.openxmlformats.org/officeDocument/2006/relationships/slideLayout" Target="../slideLayouts/slideLayout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630" y="1196596"/>
            <a:ext cx="11403504" cy="4660232"/>
          </a:xfrm>
          <a:prstGeom prst="rect">
            <a:avLst/>
          </a:prstGeom>
        </p:spPr>
      </p:pic>
      <p:pic>
        <p:nvPicPr>
          <p:cNvPr id="8" name="Immagine 8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396"/>
          <a:stretch/>
        </p:blipFill>
        <p:spPr>
          <a:xfrm>
            <a:off x="318151" y="241129"/>
            <a:ext cx="2552772" cy="869406"/>
          </a:xfrm>
          <a:prstGeom prst="rect">
            <a:avLst/>
          </a:prstGeom>
        </p:spPr>
      </p:pic>
      <p:pic>
        <p:nvPicPr>
          <p:cNvPr id="9" name="Immagine 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0712" y="455175"/>
            <a:ext cx="2528422" cy="441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084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39104" y="1467520"/>
            <a:ext cx="1111049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pic>
        <p:nvPicPr>
          <p:cNvPr id="8" name="Immagine 7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9600" y="363764"/>
            <a:ext cx="1506361" cy="544801"/>
          </a:xfrm>
          <a:prstGeom prst="rect">
            <a:avLst/>
          </a:prstGeom>
        </p:spPr>
      </p:pic>
      <p:sp>
        <p:nvSpPr>
          <p:cNvPr id="10" name="Fußzeile"/>
          <p:cNvSpPr>
            <a:spLocks noGrp="1"/>
          </p:cNvSpPr>
          <p:nvPr>
            <p:ph type="ftr" sz="quarter" idx="3"/>
          </p:nvPr>
        </p:nvSpPr>
        <p:spPr bwMode="gray">
          <a:xfrm>
            <a:off x="1105400" y="6084000"/>
            <a:ext cx="43200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pPr algn="l"/>
            <a:r>
              <a:rPr lang="en-US" smtClean="0"/>
              <a:t>The role of ORC towards electricity decarbonisation </a:t>
            </a:r>
            <a:endParaRPr lang="de-DE" dirty="0"/>
          </a:p>
        </p:txBody>
      </p:sp>
      <p:sp>
        <p:nvSpPr>
          <p:cNvPr id="11" name="Foliennummer"/>
          <p:cNvSpPr>
            <a:spLocks noGrp="1"/>
          </p:cNvSpPr>
          <p:nvPr>
            <p:ph type="sldNum" sz="quarter" idx="4"/>
          </p:nvPr>
        </p:nvSpPr>
        <p:spPr bwMode="gray">
          <a:xfrm>
            <a:off x="540000" y="6084000"/>
            <a:ext cx="450001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20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fld id="{02CEFE82-39F2-4F47-8A0C-D5AB3496FA5C}" type="slidenum">
              <a:rPr lang="de-DE" smtClean="0"/>
              <a:pPr/>
              <a:t>‹N›</a:t>
            </a:fld>
            <a:endParaRPr lang="de-DE" dirty="0"/>
          </a:p>
        </p:txBody>
      </p:sp>
      <p:pic>
        <p:nvPicPr>
          <p:cNvPr id="12" name="Immagine 8"/>
          <p:cNvPicPr>
            <a:picLocks noChangeAspect="1"/>
          </p:cNvPicPr>
          <p:nvPr userDrawn="1"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15" t="71339" b="16242"/>
          <a:stretch/>
        </p:blipFill>
        <p:spPr>
          <a:xfrm>
            <a:off x="0" y="6380500"/>
            <a:ext cx="565400" cy="81436"/>
          </a:xfrm>
          <a:prstGeom prst="rect">
            <a:avLst/>
          </a:prstGeom>
        </p:spPr>
      </p:pic>
      <p:sp>
        <p:nvSpPr>
          <p:cNvPr id="13" name="Text Box 318"/>
          <p:cNvSpPr txBox="1">
            <a:spLocks noChangeArrowheads="1"/>
          </p:cNvSpPr>
          <p:nvPr userDrawn="1"/>
        </p:nvSpPr>
        <p:spPr bwMode="auto">
          <a:xfrm>
            <a:off x="8534400" y="6513293"/>
            <a:ext cx="3198813" cy="215444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it-IT" sz="8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Copyright © – </a:t>
            </a:r>
            <a:r>
              <a:rPr lang="it-IT" sz="800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Turboden</a:t>
            </a:r>
            <a:r>
              <a:rPr lang="it-IT" sz="8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 S.p.A. </a:t>
            </a:r>
            <a:r>
              <a:rPr lang="it-IT" sz="800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All</a:t>
            </a:r>
            <a:r>
              <a:rPr lang="it-IT" sz="8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it-IT" sz="800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rights</a:t>
            </a:r>
            <a:r>
              <a:rPr lang="it-IT" sz="8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it-IT" sz="800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reserved</a:t>
            </a:r>
            <a:endParaRPr lang="it-IT" sz="8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grpSp>
        <p:nvGrpSpPr>
          <p:cNvPr id="14" name="Hilfslinien"/>
          <p:cNvGrpSpPr/>
          <p:nvPr userDrawn="1"/>
        </p:nvGrpSpPr>
        <p:grpSpPr>
          <a:xfrm>
            <a:off x="-737252" y="-737252"/>
            <a:ext cx="12386853" cy="7087652"/>
            <a:chOff x="-737252" y="-737252"/>
            <a:chExt cx="12386853" cy="7087652"/>
          </a:xfrm>
        </p:grpSpPr>
        <p:grpSp>
          <p:nvGrpSpPr>
            <p:cNvPr id="15" name="Hilfslinie"/>
            <p:cNvGrpSpPr/>
            <p:nvPr userDrawn="1"/>
          </p:nvGrpSpPr>
          <p:grpSpPr bwMode="gray">
            <a:xfrm>
              <a:off x="540001" y="-737252"/>
              <a:ext cx="900000" cy="720000"/>
              <a:chOff x="540001" y="-737252"/>
              <a:chExt cx="900000" cy="720000"/>
            </a:xfrm>
          </p:grpSpPr>
          <p:cxnSp>
            <p:nvCxnSpPr>
              <p:cNvPr id="28" name="Line"/>
              <p:cNvCxnSpPr/>
              <p:nvPr userDrawn="1"/>
            </p:nvCxnSpPr>
            <p:spPr bwMode="gray">
              <a:xfrm flipV="1">
                <a:off x="540002" y="-737252"/>
                <a:ext cx="0" cy="720000"/>
              </a:xfrm>
              <a:prstGeom prst="line">
                <a:avLst/>
              </a:prstGeom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Text"/>
              <p:cNvSpPr txBox="1"/>
              <p:nvPr userDrawn="1"/>
            </p:nvSpPr>
            <p:spPr bwMode="gray">
              <a:xfrm>
                <a:off x="540001" y="-720000"/>
                <a:ext cx="900000" cy="540000"/>
              </a:xfrm>
              <a:prstGeom prst="rect">
                <a:avLst/>
              </a:prstGeom>
              <a:noFill/>
            </p:spPr>
            <p:txBody>
              <a:bodyPr wrap="square" lIns="72000" tIns="0" rIns="0" bIns="0" rtlCol="0">
                <a:noAutofit/>
              </a:bodyPr>
              <a:lstStyle/>
              <a:p>
                <a:pPr>
                  <a:lnSpc>
                    <a:spcPct val="90000"/>
                  </a:lnSpc>
                  <a:spcAft>
                    <a:spcPts val="1000"/>
                  </a:spcAft>
                </a:pPr>
                <a:r>
                  <a:rPr lang="de-DE" sz="1200" noProof="0" dirty="0" smtClean="0">
                    <a:latin typeface="Open Sans Light" panose="020B0306030504020204" pitchFamily="34" charset="0"/>
                  </a:rPr>
                  <a:t>Position Hilfslinie</a:t>
                </a:r>
                <a:br>
                  <a:rPr lang="de-DE" sz="1200" noProof="0" dirty="0" smtClean="0">
                    <a:latin typeface="Open Sans Light" panose="020B0306030504020204" pitchFamily="34" charset="0"/>
                  </a:rPr>
                </a:br>
                <a:r>
                  <a:rPr lang="de-DE" sz="1200" noProof="0" dirty="0" smtClean="0">
                    <a:latin typeface="Open Sans Light" panose="020B0306030504020204" pitchFamily="34" charset="0"/>
                  </a:rPr>
                  <a:t>15,42</a:t>
                </a:r>
              </a:p>
            </p:txBody>
          </p:sp>
        </p:grpSp>
        <p:grpSp>
          <p:nvGrpSpPr>
            <p:cNvPr id="16" name="Hilfslinie"/>
            <p:cNvGrpSpPr/>
            <p:nvPr userDrawn="1"/>
          </p:nvGrpSpPr>
          <p:grpSpPr bwMode="gray">
            <a:xfrm>
              <a:off x="10749601" y="-737252"/>
              <a:ext cx="900000" cy="720000"/>
              <a:chOff x="10749601" y="-737252"/>
              <a:chExt cx="900000" cy="720000"/>
            </a:xfrm>
          </p:grpSpPr>
          <p:cxnSp>
            <p:nvCxnSpPr>
              <p:cNvPr id="26" name="Line"/>
              <p:cNvCxnSpPr/>
              <p:nvPr userDrawn="1"/>
            </p:nvCxnSpPr>
            <p:spPr bwMode="gray">
              <a:xfrm flipV="1">
                <a:off x="11649601" y="-737252"/>
                <a:ext cx="0" cy="720000"/>
              </a:xfrm>
              <a:prstGeom prst="line">
                <a:avLst/>
              </a:prstGeom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Text"/>
              <p:cNvSpPr txBox="1"/>
              <p:nvPr userDrawn="1"/>
            </p:nvSpPr>
            <p:spPr bwMode="gray">
              <a:xfrm>
                <a:off x="10749601" y="-720000"/>
                <a:ext cx="900000" cy="540000"/>
              </a:xfrm>
              <a:prstGeom prst="rect">
                <a:avLst/>
              </a:prstGeom>
              <a:noFill/>
            </p:spPr>
            <p:txBody>
              <a:bodyPr wrap="square" lIns="0" tIns="0" rIns="72000" bIns="0" rtlCol="0">
                <a:noAutofit/>
              </a:bodyPr>
              <a:lstStyle/>
              <a:p>
                <a:pPr algn="r">
                  <a:lnSpc>
                    <a:spcPct val="90000"/>
                  </a:lnSpc>
                  <a:spcAft>
                    <a:spcPts val="1000"/>
                  </a:spcAft>
                </a:pPr>
                <a:r>
                  <a:rPr lang="de-DE" sz="1200" noProof="0" dirty="0" smtClean="0">
                    <a:latin typeface="Open Sans Light" panose="020B0306030504020204" pitchFamily="34" charset="0"/>
                  </a:rPr>
                  <a:t>Position Hilfslinie 15,42</a:t>
                </a:r>
              </a:p>
            </p:txBody>
          </p:sp>
        </p:grpSp>
        <p:grpSp>
          <p:nvGrpSpPr>
            <p:cNvPr id="17" name="Hilfslinie"/>
            <p:cNvGrpSpPr/>
            <p:nvPr userDrawn="1"/>
          </p:nvGrpSpPr>
          <p:grpSpPr bwMode="gray">
            <a:xfrm>
              <a:off x="-737252" y="432000"/>
              <a:ext cx="737252" cy="540000"/>
              <a:chOff x="-737252" y="432000"/>
              <a:chExt cx="737252" cy="540000"/>
            </a:xfrm>
          </p:grpSpPr>
          <p:cxnSp>
            <p:nvCxnSpPr>
              <p:cNvPr id="24" name="Line"/>
              <p:cNvCxnSpPr/>
              <p:nvPr/>
            </p:nvCxnSpPr>
            <p:spPr bwMode="gray">
              <a:xfrm>
                <a:off x="-737252" y="432000"/>
                <a:ext cx="720000" cy="0"/>
              </a:xfrm>
              <a:prstGeom prst="line">
                <a:avLst/>
              </a:prstGeom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Text"/>
              <p:cNvSpPr txBox="1"/>
              <p:nvPr userDrawn="1"/>
            </p:nvSpPr>
            <p:spPr bwMode="gray">
              <a:xfrm>
                <a:off x="-720000" y="432000"/>
                <a:ext cx="720000" cy="540000"/>
              </a:xfrm>
              <a:prstGeom prst="rect">
                <a:avLst/>
              </a:prstGeom>
              <a:noFill/>
            </p:spPr>
            <p:txBody>
              <a:bodyPr wrap="square" lIns="0" tIns="72000" rIns="0" bIns="0" rtlCol="0">
                <a:noAutofit/>
              </a:bodyPr>
              <a:lstStyle/>
              <a:p>
                <a:pPr>
                  <a:lnSpc>
                    <a:spcPct val="90000"/>
                  </a:lnSpc>
                  <a:spcAft>
                    <a:spcPts val="1000"/>
                  </a:spcAft>
                </a:pPr>
                <a:r>
                  <a:rPr lang="de-DE" sz="1200" noProof="0" dirty="0" smtClean="0">
                    <a:latin typeface="Open Sans Light" panose="020B0306030504020204" pitchFamily="34" charset="0"/>
                  </a:rPr>
                  <a:t>Position Hilfslinie</a:t>
                </a:r>
                <a:br>
                  <a:rPr lang="de-DE" sz="1200" noProof="0" dirty="0" smtClean="0">
                    <a:latin typeface="Open Sans Light" panose="020B0306030504020204" pitchFamily="34" charset="0"/>
                  </a:rPr>
                </a:br>
                <a:r>
                  <a:rPr lang="de-DE" sz="1200" noProof="0" dirty="0" smtClean="0">
                    <a:latin typeface="Open Sans Light" panose="020B0306030504020204" pitchFamily="34" charset="0"/>
                  </a:rPr>
                  <a:t>8,32</a:t>
                </a:r>
              </a:p>
            </p:txBody>
          </p:sp>
        </p:grpSp>
        <p:grpSp>
          <p:nvGrpSpPr>
            <p:cNvPr id="18" name="Hilfslinie"/>
            <p:cNvGrpSpPr/>
            <p:nvPr userDrawn="1"/>
          </p:nvGrpSpPr>
          <p:grpSpPr bwMode="gray">
            <a:xfrm>
              <a:off x="-737252" y="1512000"/>
              <a:ext cx="737252" cy="540000"/>
              <a:chOff x="-737252" y="1512000"/>
              <a:chExt cx="737252" cy="540000"/>
            </a:xfrm>
          </p:grpSpPr>
          <p:cxnSp>
            <p:nvCxnSpPr>
              <p:cNvPr id="22" name="Line"/>
              <p:cNvCxnSpPr/>
              <p:nvPr userDrawn="1"/>
            </p:nvCxnSpPr>
            <p:spPr bwMode="gray">
              <a:xfrm>
                <a:off x="-737252" y="1512000"/>
                <a:ext cx="720000" cy="0"/>
              </a:xfrm>
              <a:prstGeom prst="line">
                <a:avLst/>
              </a:prstGeom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Text"/>
              <p:cNvSpPr txBox="1"/>
              <p:nvPr userDrawn="1"/>
            </p:nvSpPr>
            <p:spPr bwMode="gray">
              <a:xfrm>
                <a:off x="-720000" y="1512000"/>
                <a:ext cx="720000" cy="540000"/>
              </a:xfrm>
              <a:prstGeom prst="rect">
                <a:avLst/>
              </a:prstGeom>
              <a:noFill/>
            </p:spPr>
            <p:txBody>
              <a:bodyPr wrap="square" lIns="0" tIns="72000" rIns="0" bIns="0" rtlCol="0">
                <a:noAutofit/>
              </a:bodyPr>
              <a:lstStyle/>
              <a:p>
                <a:pPr>
                  <a:lnSpc>
                    <a:spcPct val="90000"/>
                  </a:lnSpc>
                  <a:spcAft>
                    <a:spcPts val="1000"/>
                  </a:spcAft>
                </a:pPr>
                <a:r>
                  <a:rPr lang="de-DE" sz="1200" noProof="0" dirty="0" smtClean="0">
                    <a:latin typeface="Open Sans Light" panose="020B0306030504020204" pitchFamily="34" charset="0"/>
                  </a:rPr>
                  <a:t>Position Hilfslinie</a:t>
                </a:r>
                <a:br>
                  <a:rPr lang="de-DE" sz="1200" noProof="0" dirty="0" smtClean="0">
                    <a:latin typeface="Open Sans Light" panose="020B0306030504020204" pitchFamily="34" charset="0"/>
                  </a:rPr>
                </a:br>
                <a:r>
                  <a:rPr lang="de-DE" sz="1200" noProof="0" dirty="0" smtClean="0">
                    <a:latin typeface="Open Sans Light" panose="020B0306030504020204" pitchFamily="34" charset="0"/>
                  </a:rPr>
                  <a:t>5,33</a:t>
                </a:r>
              </a:p>
            </p:txBody>
          </p:sp>
        </p:grpSp>
        <p:grpSp>
          <p:nvGrpSpPr>
            <p:cNvPr id="19" name="Hilfslinie"/>
            <p:cNvGrpSpPr/>
            <p:nvPr userDrawn="1"/>
          </p:nvGrpSpPr>
          <p:grpSpPr bwMode="gray">
            <a:xfrm>
              <a:off x="-737252" y="5810400"/>
              <a:ext cx="737252" cy="540000"/>
              <a:chOff x="-737252" y="5810400"/>
              <a:chExt cx="737252" cy="540000"/>
            </a:xfrm>
          </p:grpSpPr>
          <p:cxnSp>
            <p:nvCxnSpPr>
              <p:cNvPr id="20" name="Line"/>
              <p:cNvCxnSpPr/>
              <p:nvPr userDrawn="1"/>
            </p:nvCxnSpPr>
            <p:spPr bwMode="gray">
              <a:xfrm>
                <a:off x="-737252" y="5810400"/>
                <a:ext cx="720000" cy="0"/>
              </a:xfrm>
              <a:prstGeom prst="line">
                <a:avLst/>
              </a:prstGeom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Text"/>
              <p:cNvSpPr txBox="1"/>
              <p:nvPr userDrawn="1"/>
            </p:nvSpPr>
            <p:spPr bwMode="gray">
              <a:xfrm>
                <a:off x="-720000" y="5810400"/>
                <a:ext cx="720000" cy="540000"/>
              </a:xfrm>
              <a:prstGeom prst="rect">
                <a:avLst/>
              </a:prstGeom>
              <a:noFill/>
            </p:spPr>
            <p:txBody>
              <a:bodyPr wrap="square" lIns="0" tIns="72000" rIns="0" bIns="0" rtlCol="0">
                <a:noAutofit/>
              </a:bodyPr>
              <a:lstStyle/>
              <a:p>
                <a:pPr>
                  <a:lnSpc>
                    <a:spcPct val="90000"/>
                  </a:lnSpc>
                  <a:spcAft>
                    <a:spcPts val="1000"/>
                  </a:spcAft>
                </a:pPr>
                <a:r>
                  <a:rPr lang="de-DE" sz="1200" noProof="0" dirty="0" smtClean="0">
                    <a:latin typeface="Open Sans Light" panose="020B0306030504020204" pitchFamily="34" charset="0"/>
                  </a:rPr>
                  <a:t>Position Hilfslinie</a:t>
                </a:r>
                <a:br>
                  <a:rPr lang="de-DE" sz="1200" noProof="0" dirty="0" smtClean="0">
                    <a:latin typeface="Open Sans Light" panose="020B0306030504020204" pitchFamily="34" charset="0"/>
                  </a:rPr>
                </a:br>
                <a:r>
                  <a:rPr lang="de-DE" sz="1200" noProof="0" dirty="0" smtClean="0">
                    <a:latin typeface="Open Sans Light" panose="020B0306030504020204" pitchFamily="34" charset="0"/>
                  </a:rPr>
                  <a:t>6,61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153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50" r:id="rId2"/>
    <p:sldLayoutId id="2147483652" r:id="rId3"/>
    <p:sldLayoutId id="2147483663" r:id="rId4"/>
    <p:sldLayoutId id="2147483653" r:id="rId5"/>
    <p:sldLayoutId id="2147483654" r:id="rId6"/>
    <p:sldLayoutId id="2147483655" r:id="rId7"/>
    <p:sldLayoutId id="2147483665" r:id="rId8"/>
    <p:sldLayoutId id="2147483667" r:id="rId9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 baseline="0">
          <a:solidFill>
            <a:srgbClr val="D50015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Char char="§"/>
        <a:defRPr sz="2000" kern="1200">
          <a:solidFill>
            <a:schemeClr val="tx2">
              <a:lumMod val="75000"/>
            </a:schemeClr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chemeClr val="tx2">
              <a:lumMod val="75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600" kern="1200">
          <a:solidFill>
            <a:schemeClr val="tx2">
              <a:lumMod val="75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600" kern="1200">
          <a:solidFill>
            <a:schemeClr val="tx2">
              <a:lumMod val="75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600" kern="1200">
          <a:solidFill>
            <a:schemeClr val="tx2">
              <a:lumMod val="75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tiff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5.jpeg"/><Relationship Id="rId5" Type="http://schemas.openxmlformats.org/officeDocument/2006/relationships/image" Target="../media/image24.png"/><Relationship Id="rId10" Type="http://schemas.openxmlformats.org/officeDocument/2006/relationships/image" Target="../media/image29.jpeg"/><Relationship Id="rId4" Type="http://schemas.openxmlformats.org/officeDocument/2006/relationships/image" Target="../media/image23.png"/><Relationship Id="rId9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ttotitolo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 smtClean="0"/>
              <a:t>The </a:t>
            </a:r>
            <a:r>
              <a:rPr lang="it-IT" dirty="0" err="1" smtClean="0"/>
              <a:t>role</a:t>
            </a:r>
            <a:r>
              <a:rPr lang="it-IT" dirty="0" smtClean="0"/>
              <a:t> of ORC </a:t>
            </a:r>
            <a:r>
              <a:rPr lang="it-IT" dirty="0" err="1" smtClean="0"/>
              <a:t>towards</a:t>
            </a:r>
            <a:r>
              <a:rPr lang="it-IT" dirty="0" smtClean="0"/>
              <a:t> </a:t>
            </a:r>
            <a:r>
              <a:rPr lang="it-IT" dirty="0" err="1" smtClean="0"/>
              <a:t>electricity</a:t>
            </a:r>
            <a:r>
              <a:rPr lang="it-IT" dirty="0" smtClean="0"/>
              <a:t> </a:t>
            </a:r>
            <a:r>
              <a:rPr lang="it-IT" dirty="0" err="1" smtClean="0"/>
              <a:t>decarbonisation</a:t>
            </a:r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Flexires</a:t>
            </a:r>
            <a:r>
              <a:rPr lang="it-IT" dirty="0" smtClean="0"/>
              <a:t> Workshop</a:t>
            </a:r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sz="quarter" idx="10"/>
          </p:nvPr>
        </p:nvSpPr>
        <p:spPr>
          <a:xfrm>
            <a:off x="3121572" y="5625706"/>
            <a:ext cx="6409606" cy="325438"/>
          </a:xfrm>
        </p:spPr>
        <p:txBody>
          <a:bodyPr/>
          <a:lstStyle/>
          <a:p>
            <a:r>
              <a:rPr lang="it-IT" i="0" dirty="0" smtClean="0"/>
              <a:t>Marco Baresi</a:t>
            </a:r>
          </a:p>
          <a:p>
            <a:pPr>
              <a:spcBef>
                <a:spcPts val="600"/>
              </a:spcBef>
            </a:pPr>
            <a:r>
              <a:rPr lang="en-GB" b="0" i="0" dirty="0" smtClean="0"/>
              <a:t>Institutional</a:t>
            </a:r>
            <a:r>
              <a:rPr lang="it-IT" b="0" i="0" dirty="0" smtClean="0"/>
              <a:t> Relations &amp; Marketing </a:t>
            </a:r>
            <a:r>
              <a:rPr lang="it-IT" b="0" i="0" dirty="0" err="1" smtClean="0"/>
              <a:t>Director</a:t>
            </a:r>
            <a:endParaRPr lang="it-IT" b="0" i="0" dirty="0"/>
          </a:p>
        </p:txBody>
      </p:sp>
      <p:sp>
        <p:nvSpPr>
          <p:cNvPr id="5" name="Segnaposto contenuto 3"/>
          <p:cNvSpPr txBox="1">
            <a:spLocks/>
          </p:cNvSpPr>
          <p:nvPr/>
        </p:nvSpPr>
        <p:spPr>
          <a:xfrm>
            <a:off x="3121572" y="6472834"/>
            <a:ext cx="6409606" cy="325438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it-IT" sz="2000" b="1" i="1" kern="1200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2400" kern="1200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2400" kern="1200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b="0" i="0" dirty="0" err="1" smtClean="0"/>
              <a:t>Brussels</a:t>
            </a:r>
            <a:r>
              <a:rPr lang="it-IT" sz="1400" b="0" i="0" dirty="0" smtClean="0"/>
              <a:t>, 10</a:t>
            </a:r>
            <a:r>
              <a:rPr lang="it-IT" sz="1400" b="0" i="0" baseline="30000" dirty="0" smtClean="0"/>
              <a:t>th</a:t>
            </a:r>
            <a:r>
              <a:rPr lang="it-IT" sz="1400" b="0" i="0" dirty="0" smtClean="0"/>
              <a:t> </a:t>
            </a:r>
            <a:r>
              <a:rPr lang="it-IT" sz="1400" b="0" i="0" dirty="0" err="1" smtClean="0"/>
              <a:t>January</a:t>
            </a:r>
            <a:r>
              <a:rPr lang="it-IT" sz="1400" b="0" i="0" dirty="0" smtClean="0"/>
              <a:t> 2019</a:t>
            </a:r>
            <a:endParaRPr lang="it-IT" sz="1400" b="0" i="0" dirty="0"/>
          </a:p>
        </p:txBody>
      </p:sp>
    </p:spTree>
    <p:extLst>
      <p:ext uri="{BB962C8B-B14F-4D97-AF65-F5344CB8AC3E}">
        <p14:creationId xmlns:p14="http://schemas.microsoft.com/office/powerpoint/2010/main" val="847728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magin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7403" y="3471930"/>
            <a:ext cx="1436541" cy="898640"/>
          </a:xfrm>
          <a:prstGeom prst="rect">
            <a:avLst/>
          </a:prstGeom>
        </p:spPr>
      </p:pic>
      <p:sp>
        <p:nvSpPr>
          <p:cNvPr id="45" name="Rettangolo 44"/>
          <p:cNvSpPr/>
          <p:nvPr/>
        </p:nvSpPr>
        <p:spPr>
          <a:xfrm>
            <a:off x="553671" y="1597469"/>
            <a:ext cx="1488315" cy="88856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24" name="Titel"/>
          <p:cNvSpPr>
            <a:spLocks noGrp="1"/>
          </p:cNvSpPr>
          <p:nvPr>
            <p:ph type="title"/>
          </p:nvPr>
        </p:nvSpPr>
        <p:spPr bwMode="gray">
          <a:xfrm>
            <a:off x="541408" y="432001"/>
            <a:ext cx="9733560" cy="741707"/>
          </a:xfrm>
          <a:noFill/>
        </p:spPr>
        <p:txBody>
          <a:bodyPr vert="horz" lIns="0" tIns="0" rIns="0" bIns="0" rtlCol="0" anchor="t">
            <a:noAutofit/>
          </a:bodyPr>
          <a:lstStyle/>
          <a:p>
            <a:r>
              <a:rPr lang="en-US" sz="4000" dirty="0" smtClean="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TURBODEN POWER PLANTS IN </a:t>
            </a:r>
            <a:r>
              <a:rPr lang="en-US" sz="4000" dirty="0" smtClean="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BAYERN - SWM</a:t>
            </a:r>
            <a:endParaRPr lang="en-US" sz="4000" dirty="0">
              <a:solidFill>
                <a:srgbClr val="C0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21" name="Immagin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54526" y="2523095"/>
            <a:ext cx="5280800" cy="3291653"/>
          </a:xfrm>
          <a:prstGeom prst="rect">
            <a:avLst/>
          </a:prstGeom>
        </p:spPr>
      </p:pic>
      <p:sp>
        <p:nvSpPr>
          <p:cNvPr id="22" name="Segnaposto testo 2"/>
          <p:cNvSpPr txBox="1">
            <a:spLocks/>
          </p:cNvSpPr>
          <p:nvPr/>
        </p:nvSpPr>
        <p:spPr bwMode="gray">
          <a:xfrm>
            <a:off x="6654526" y="1487893"/>
            <a:ext cx="5280800" cy="844117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it-IT"/>
            </a:defPPr>
            <a:lvl1pPr marL="0" algn="l" defTabSz="914400" rtl="0" eaLnBrk="1" latinLnBrk="0" hangingPunct="1">
              <a:defRPr sz="1200" kern="1200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12700"/>
            <a:r>
              <a:rPr lang="en-US" sz="1800" dirty="0" smtClean="0">
                <a:solidFill>
                  <a:schemeClr val="tx2">
                    <a:lumMod val="75000"/>
                  </a:schemeClr>
                </a:solidFill>
              </a:rPr>
              <a:t>The Geothermal </a:t>
            </a:r>
            <a:r>
              <a:rPr lang="en-US" sz="1800" dirty="0" err="1" smtClean="0">
                <a:solidFill>
                  <a:schemeClr val="tx2">
                    <a:lumMod val="75000"/>
                  </a:schemeClr>
                </a:solidFill>
              </a:rPr>
              <a:t>Turboden’s</a:t>
            </a:r>
            <a:r>
              <a:rPr lang="en-US" sz="1800" dirty="0" smtClean="0">
                <a:solidFill>
                  <a:schemeClr val="tx2">
                    <a:lumMod val="75000"/>
                  </a:schemeClr>
                </a:solidFill>
              </a:rPr>
              <a:t> ORC Experience in Germany</a:t>
            </a:r>
          </a:p>
          <a:p>
            <a:pPr indent="12700"/>
            <a:r>
              <a:rPr lang="en-US" sz="1800" b="1" dirty="0" smtClean="0">
                <a:solidFill>
                  <a:schemeClr val="tx2">
                    <a:lumMod val="75000"/>
                  </a:schemeClr>
                </a:solidFill>
              </a:rPr>
              <a:t>Power </a:t>
            </a:r>
            <a:r>
              <a:rPr lang="en-US" sz="1800" b="1" dirty="0" smtClean="0">
                <a:solidFill>
                  <a:schemeClr val="tx2">
                    <a:lumMod val="75000"/>
                  </a:schemeClr>
                </a:solidFill>
              </a:rPr>
              <a:t>can be reduced from 100% to 30% </a:t>
            </a:r>
            <a:r>
              <a:rPr lang="en-US" sz="1800" b="1" dirty="0">
                <a:solidFill>
                  <a:schemeClr val="tx2">
                    <a:lumMod val="75000"/>
                  </a:schemeClr>
                </a:solidFill>
              </a:rPr>
              <a:t>in &lt;15 seconds </a:t>
            </a:r>
            <a:endParaRPr lang="en-US" sz="18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indent="12700"/>
            <a:r>
              <a:rPr lang="en-US" sz="1800" b="1" dirty="0" smtClean="0">
                <a:solidFill>
                  <a:schemeClr val="tx2">
                    <a:lumMod val="75000"/>
                  </a:schemeClr>
                </a:solidFill>
              </a:rPr>
              <a:t>and goes back to 100% in &lt;15 </a:t>
            </a:r>
            <a:r>
              <a:rPr lang="en-US" sz="1800" b="1" dirty="0">
                <a:solidFill>
                  <a:schemeClr val="tx2">
                    <a:lumMod val="75000"/>
                  </a:schemeClr>
                </a:solidFill>
              </a:rPr>
              <a:t>seconds </a:t>
            </a:r>
            <a:endParaRPr lang="en-US" sz="1800" b="1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13" name="Gruppo 12"/>
          <p:cNvGrpSpPr>
            <a:grpSpLocks noChangeAspect="1"/>
          </p:cNvGrpSpPr>
          <p:nvPr/>
        </p:nvGrpSpPr>
        <p:grpSpPr>
          <a:xfrm>
            <a:off x="536874" y="2528637"/>
            <a:ext cx="4311634" cy="3308462"/>
            <a:chOff x="1132978" y="2187455"/>
            <a:chExt cx="5389543" cy="4135577"/>
          </a:xfrm>
        </p:grpSpPr>
        <p:pic>
          <p:nvPicPr>
            <p:cNvPr id="4" name="Immagine 3"/>
            <p:cNvPicPr>
              <a:picLocks noChangeAspect="1"/>
            </p:cNvPicPr>
            <p:nvPr/>
          </p:nvPicPr>
          <p:blipFill rotWithShape="1">
            <a:blip r:embed="rId5"/>
            <a:srcRect l="9890"/>
            <a:stretch/>
          </p:blipFill>
          <p:spPr>
            <a:xfrm>
              <a:off x="1132978" y="2187455"/>
              <a:ext cx="5389543" cy="4135577"/>
            </a:xfrm>
            <a:prstGeom prst="rect">
              <a:avLst/>
            </a:prstGeom>
          </p:spPr>
        </p:pic>
        <p:sp>
          <p:nvSpPr>
            <p:cNvPr id="5" name="Ovale 4"/>
            <p:cNvSpPr/>
            <p:nvPr/>
          </p:nvSpPr>
          <p:spPr>
            <a:xfrm>
              <a:off x="5822460" y="4444166"/>
              <a:ext cx="216000" cy="216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 smtClean="0"/>
                <a:t>4</a:t>
              </a:r>
              <a:endParaRPr lang="en-GB" sz="1400" dirty="0"/>
            </a:p>
          </p:txBody>
        </p:sp>
        <p:sp>
          <p:nvSpPr>
            <p:cNvPr id="26" name="Ovale 25"/>
            <p:cNvSpPr/>
            <p:nvPr/>
          </p:nvSpPr>
          <p:spPr>
            <a:xfrm>
              <a:off x="1981980" y="4381871"/>
              <a:ext cx="216000" cy="216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 smtClean="0"/>
                <a:t>1</a:t>
              </a:r>
              <a:endParaRPr lang="en-GB" sz="1400" dirty="0"/>
            </a:p>
          </p:txBody>
        </p:sp>
        <p:sp>
          <p:nvSpPr>
            <p:cNvPr id="27" name="Ovale 26"/>
            <p:cNvSpPr/>
            <p:nvPr/>
          </p:nvSpPr>
          <p:spPr>
            <a:xfrm>
              <a:off x="2332010" y="4273871"/>
              <a:ext cx="216000" cy="216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 smtClean="0"/>
                <a:t>2</a:t>
              </a:r>
              <a:endParaRPr lang="en-GB" sz="1400" dirty="0"/>
            </a:p>
          </p:txBody>
        </p:sp>
        <p:sp>
          <p:nvSpPr>
            <p:cNvPr id="28" name="Ovale 27"/>
            <p:cNvSpPr/>
            <p:nvPr/>
          </p:nvSpPr>
          <p:spPr>
            <a:xfrm>
              <a:off x="2048995" y="4057871"/>
              <a:ext cx="216000" cy="216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 smtClean="0"/>
                <a:t>3</a:t>
              </a:r>
              <a:endParaRPr lang="en-GB" sz="1400" dirty="0"/>
            </a:p>
          </p:txBody>
        </p:sp>
        <p:sp>
          <p:nvSpPr>
            <p:cNvPr id="31" name="Ovale 30"/>
            <p:cNvSpPr/>
            <p:nvPr/>
          </p:nvSpPr>
          <p:spPr>
            <a:xfrm>
              <a:off x="2264995" y="4866451"/>
              <a:ext cx="216000" cy="216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 smtClean="0"/>
                <a:t>5</a:t>
              </a:r>
              <a:endParaRPr lang="en-GB" sz="1400" dirty="0"/>
            </a:p>
          </p:txBody>
        </p:sp>
      </p:grpSp>
      <p:pic>
        <p:nvPicPr>
          <p:cNvPr id="6" name="Immagin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1509" y="1582567"/>
            <a:ext cx="1332854" cy="888569"/>
          </a:xfrm>
          <a:prstGeom prst="rect">
            <a:avLst/>
          </a:prstGeom>
        </p:spPr>
      </p:pic>
      <p:pic>
        <p:nvPicPr>
          <p:cNvPr id="19" name="Immagine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0671" y="1582569"/>
            <a:ext cx="1347837" cy="888569"/>
          </a:xfrm>
          <a:prstGeom prst="rect">
            <a:avLst/>
          </a:prstGeom>
        </p:spPr>
      </p:pic>
      <p:pic>
        <p:nvPicPr>
          <p:cNvPr id="18" name="Immagine 17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38"/>
          <a:stretch/>
        </p:blipFill>
        <p:spPr>
          <a:xfrm>
            <a:off x="4922862" y="1582568"/>
            <a:ext cx="1426189" cy="888568"/>
          </a:xfrm>
          <a:prstGeom prst="rect">
            <a:avLst/>
          </a:prstGeom>
        </p:spPr>
      </p:pic>
      <p:sp>
        <p:nvSpPr>
          <p:cNvPr id="44" name="CasellaDiTesto 43"/>
          <p:cNvSpPr txBox="1"/>
          <p:nvPr/>
        </p:nvSpPr>
        <p:spPr>
          <a:xfrm>
            <a:off x="584627" y="1724745"/>
            <a:ext cx="1442528" cy="59702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None/>
              <a:defRPr>
                <a:solidFill>
                  <a:schemeClr val="accent5"/>
                </a:solidFill>
                <a:latin typeface="Open Sans Light" panose="020B0306030504020204" pitchFamily="34" charset="0"/>
              </a:defRPr>
            </a:lvl1pPr>
            <a:lvl2pPr marL="361950" indent="-180975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000">
                <a:solidFill>
                  <a:schemeClr val="accent5"/>
                </a:solidFill>
                <a:latin typeface="Open Sans Light" panose="020B0306030504020204" pitchFamily="34" charset="0"/>
              </a:defRPr>
            </a:lvl2pPr>
            <a:lvl3pPr marL="534988" indent="-173038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tabLst>
                <a:tab pos="449263" algn="l"/>
              </a:tabLst>
              <a:defRPr>
                <a:solidFill>
                  <a:schemeClr val="accent5"/>
                </a:solidFill>
                <a:latin typeface="Open Sans Light" panose="020B0306030504020204" pitchFamily="34" charset="0"/>
              </a:defRPr>
            </a:lvl3pPr>
            <a:lvl4pPr marL="534988" indent="-173038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–"/>
              <a:tabLst>
                <a:tab pos="449263" algn="l"/>
              </a:tabLst>
              <a:defRPr sz="1600">
                <a:solidFill>
                  <a:schemeClr val="accent5"/>
                </a:solidFill>
                <a:latin typeface="Open Sans Light" panose="020B0306030504020204" pitchFamily="34" charset="0"/>
              </a:defRPr>
            </a:lvl4pPr>
            <a:lvl5pPr marL="534988" indent="-173038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–"/>
              <a:tabLst>
                <a:tab pos="449263" algn="l"/>
              </a:tabLst>
              <a:defRPr sz="1600">
                <a:solidFill>
                  <a:schemeClr val="accent5"/>
                </a:solidFill>
                <a:latin typeface="Open Sans Light" panose="020B0306030504020204" pitchFamily="34" charset="0"/>
              </a:defRPr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</a:lvl9pPr>
          </a:lstStyle>
          <a:p>
            <a:pPr algn="ctr"/>
            <a:r>
              <a:rPr lang="it-IT" b="1" dirty="0">
                <a:solidFill>
                  <a:schemeClr val="bg1"/>
                </a:solidFill>
              </a:rPr>
              <a:t>23 </a:t>
            </a:r>
            <a:r>
              <a:rPr lang="it-IT" b="1" dirty="0" err="1" smtClean="0">
                <a:solidFill>
                  <a:schemeClr val="bg1"/>
                </a:solidFill>
              </a:rPr>
              <a:t>MWe</a:t>
            </a:r>
            <a:r>
              <a:rPr lang="it-IT" b="1" dirty="0" smtClean="0">
                <a:solidFill>
                  <a:schemeClr val="bg1"/>
                </a:solidFill>
              </a:rPr>
              <a:t> </a:t>
            </a:r>
            <a:r>
              <a:rPr lang="it-IT" sz="1300" dirty="0" smtClean="0">
                <a:solidFill>
                  <a:schemeClr val="bg1"/>
                </a:solidFill>
              </a:rPr>
              <a:t>cumulative </a:t>
            </a:r>
            <a:r>
              <a:rPr lang="it-IT" sz="1300" dirty="0" err="1">
                <a:solidFill>
                  <a:schemeClr val="bg1"/>
                </a:solidFill>
              </a:rPr>
              <a:t>power</a:t>
            </a:r>
            <a:r>
              <a:rPr lang="it-IT" sz="1300" dirty="0">
                <a:solidFill>
                  <a:schemeClr val="bg1"/>
                </a:solidFill>
              </a:rPr>
              <a:t> production</a:t>
            </a:r>
          </a:p>
        </p:txBody>
      </p:sp>
      <p:sp>
        <p:nvSpPr>
          <p:cNvPr id="46" name="Rettangolo 45"/>
          <p:cNvSpPr/>
          <p:nvPr/>
        </p:nvSpPr>
        <p:spPr>
          <a:xfrm>
            <a:off x="4907403" y="4428071"/>
            <a:ext cx="1436539" cy="139221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47" name="CasellaDiTesto 46"/>
          <p:cNvSpPr txBox="1"/>
          <p:nvPr/>
        </p:nvSpPr>
        <p:spPr>
          <a:xfrm>
            <a:off x="4996565" y="4637478"/>
            <a:ext cx="1274899" cy="59702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None/>
              <a:defRPr>
                <a:solidFill>
                  <a:schemeClr val="accent5"/>
                </a:solidFill>
                <a:latin typeface="Open Sans Light" panose="020B0306030504020204" pitchFamily="34" charset="0"/>
              </a:defRPr>
            </a:lvl1pPr>
            <a:lvl2pPr marL="361950" indent="-180975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000">
                <a:solidFill>
                  <a:schemeClr val="accent5"/>
                </a:solidFill>
                <a:latin typeface="Open Sans Light" panose="020B0306030504020204" pitchFamily="34" charset="0"/>
              </a:defRPr>
            </a:lvl2pPr>
            <a:lvl3pPr marL="534988" indent="-173038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tabLst>
                <a:tab pos="449263" algn="l"/>
              </a:tabLst>
              <a:defRPr>
                <a:solidFill>
                  <a:schemeClr val="accent5"/>
                </a:solidFill>
                <a:latin typeface="Open Sans Light" panose="020B0306030504020204" pitchFamily="34" charset="0"/>
              </a:defRPr>
            </a:lvl3pPr>
            <a:lvl4pPr marL="534988" indent="-173038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–"/>
              <a:tabLst>
                <a:tab pos="449263" algn="l"/>
              </a:tabLst>
              <a:defRPr sz="1600">
                <a:solidFill>
                  <a:schemeClr val="accent5"/>
                </a:solidFill>
                <a:latin typeface="Open Sans Light" panose="020B0306030504020204" pitchFamily="34" charset="0"/>
              </a:defRPr>
            </a:lvl4pPr>
            <a:lvl5pPr marL="534988" indent="-173038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–"/>
              <a:tabLst>
                <a:tab pos="449263" algn="l"/>
              </a:tabLst>
              <a:defRPr sz="1600">
                <a:solidFill>
                  <a:schemeClr val="accent5"/>
                </a:solidFill>
                <a:latin typeface="Open Sans Light" panose="020B0306030504020204" pitchFamily="34" charset="0"/>
              </a:defRPr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</a:lvl9pPr>
          </a:lstStyle>
          <a:p>
            <a:pPr algn="ctr"/>
            <a:r>
              <a:rPr lang="it-IT" b="1" dirty="0">
                <a:solidFill>
                  <a:schemeClr val="bg1"/>
                </a:solidFill>
              </a:rPr>
              <a:t>26 </a:t>
            </a:r>
            <a:r>
              <a:rPr lang="it-IT" b="1" dirty="0" err="1">
                <a:solidFill>
                  <a:schemeClr val="bg1"/>
                </a:solidFill>
              </a:rPr>
              <a:t>MWth</a:t>
            </a:r>
            <a:r>
              <a:rPr lang="it-IT" b="1" dirty="0">
                <a:solidFill>
                  <a:schemeClr val="bg1"/>
                </a:solidFill>
              </a:rPr>
              <a:t> </a:t>
            </a:r>
            <a:endParaRPr lang="it-IT" b="1" dirty="0" smtClean="0">
              <a:solidFill>
                <a:schemeClr val="bg1"/>
              </a:solidFill>
            </a:endParaRPr>
          </a:p>
          <a:p>
            <a:pPr algn="ctr">
              <a:spcAft>
                <a:spcPts val="0"/>
              </a:spcAft>
            </a:pPr>
            <a:r>
              <a:rPr lang="it-IT" sz="1300" dirty="0" smtClean="0">
                <a:solidFill>
                  <a:schemeClr val="bg1"/>
                </a:solidFill>
              </a:rPr>
              <a:t>cumulative </a:t>
            </a:r>
          </a:p>
          <a:p>
            <a:pPr algn="ctr">
              <a:spcAft>
                <a:spcPts val="0"/>
              </a:spcAft>
            </a:pPr>
            <a:r>
              <a:rPr lang="it-IT" sz="1300" dirty="0" err="1" smtClean="0">
                <a:solidFill>
                  <a:schemeClr val="bg1"/>
                </a:solidFill>
              </a:rPr>
              <a:t>heat</a:t>
            </a:r>
            <a:r>
              <a:rPr lang="it-IT" sz="1300" dirty="0" smtClean="0">
                <a:solidFill>
                  <a:schemeClr val="bg1"/>
                </a:solidFill>
              </a:rPr>
              <a:t> </a:t>
            </a:r>
          </a:p>
          <a:p>
            <a:pPr algn="ctr">
              <a:spcAft>
                <a:spcPts val="0"/>
              </a:spcAft>
            </a:pPr>
            <a:r>
              <a:rPr lang="it-IT" sz="1300" dirty="0" smtClean="0">
                <a:solidFill>
                  <a:schemeClr val="bg1"/>
                </a:solidFill>
              </a:rPr>
              <a:t>production</a:t>
            </a:r>
            <a:endParaRPr lang="it-IT" sz="1300" dirty="0">
              <a:solidFill>
                <a:schemeClr val="bg1"/>
              </a:solidFill>
            </a:endParaRPr>
          </a:p>
        </p:txBody>
      </p:sp>
      <p:sp>
        <p:nvSpPr>
          <p:cNvPr id="49" name="CasellaDiTesto 30"/>
          <p:cNvSpPr txBox="1">
            <a:spLocks noChangeArrowheads="1"/>
          </p:cNvSpPr>
          <p:nvPr/>
        </p:nvSpPr>
        <p:spPr bwMode="auto">
          <a:xfrm>
            <a:off x="3515654" y="2044250"/>
            <a:ext cx="1339791" cy="415498"/>
          </a:xfrm>
          <a:prstGeom prst="rect">
            <a:avLst/>
          </a:prstGeom>
          <a:solidFill>
            <a:srgbClr val="8497B0">
              <a:alpha val="69804"/>
            </a:srgbClr>
          </a:solidFill>
          <a:ln>
            <a:noFill/>
          </a:ln>
          <a:extLst/>
        </p:spPr>
        <p:txBody>
          <a:bodyPr wrap="square">
            <a:spAutoFit/>
          </a:bodyPr>
          <a:lstStyle>
            <a:defPPr>
              <a:defRPr lang="it-IT"/>
            </a:defPPr>
            <a:lvl1pPr>
              <a:defRPr sz="1050" b="1">
                <a:solidFill>
                  <a:schemeClr val="bg1"/>
                </a:solidFill>
                <a:latin typeface="+mj-lt"/>
                <a:cs typeface="Calibri Light" panose="020F0302020204030204" pitchFamily="34" charset="0"/>
              </a:defRPr>
            </a:lvl1pPr>
            <a:lvl2pPr marL="742950" indent="-285750" eaLnBrk="0" hangingPunct="0">
              <a:defRPr>
                <a:latin typeface="Arial" pitchFamily="34" charset="0"/>
              </a:defRPr>
            </a:lvl2pPr>
            <a:lvl3pPr marL="1143000" indent="-228600" eaLnBrk="0" hangingPunct="0">
              <a:defRPr>
                <a:latin typeface="Arial" pitchFamily="34" charset="0"/>
              </a:defRPr>
            </a:lvl3pPr>
            <a:lvl4pPr marL="1600200" indent="-228600" eaLnBrk="0" hangingPunct="0">
              <a:defRPr>
                <a:latin typeface="Arial" pitchFamily="34" charset="0"/>
              </a:defRPr>
            </a:lvl4pPr>
            <a:lvl5pPr marL="2057400" indent="-228600" eaLnBrk="0" hangingPunct="0">
              <a:defRPr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9pPr>
          </a:lstStyle>
          <a:p>
            <a:r>
              <a:rPr lang="it-IT" altLang="it-IT" dirty="0" smtClean="0"/>
              <a:t>DÜRRNHAAR </a:t>
            </a:r>
          </a:p>
          <a:p>
            <a:r>
              <a:rPr lang="it-IT" altLang="it-IT" b="0" dirty="0" smtClean="0"/>
              <a:t>5.6 </a:t>
            </a:r>
            <a:r>
              <a:rPr lang="it-IT" altLang="it-IT" b="0" dirty="0" err="1"/>
              <a:t>MWe</a:t>
            </a:r>
            <a:endParaRPr lang="it-IT" altLang="it-IT" b="0" dirty="0"/>
          </a:p>
        </p:txBody>
      </p:sp>
      <p:sp>
        <p:nvSpPr>
          <p:cNvPr id="50" name="CasellaDiTesto 31"/>
          <p:cNvSpPr txBox="1">
            <a:spLocks noChangeArrowheads="1"/>
          </p:cNvSpPr>
          <p:nvPr/>
        </p:nvSpPr>
        <p:spPr bwMode="auto">
          <a:xfrm>
            <a:off x="2101509" y="2040849"/>
            <a:ext cx="1332854" cy="430887"/>
          </a:xfrm>
          <a:prstGeom prst="rect">
            <a:avLst/>
          </a:prstGeom>
          <a:solidFill>
            <a:srgbClr val="8497B0">
              <a:alpha val="69804"/>
            </a:srgbClr>
          </a:solidFill>
          <a:ln>
            <a:noFill/>
          </a:ln>
          <a:extLst/>
        </p:spPr>
        <p:txBody>
          <a:bodyPr wrap="square">
            <a:spAutoFit/>
          </a:bodyPr>
          <a:lstStyle>
            <a:defPPr>
              <a:defRPr lang="it-IT"/>
            </a:defPPr>
            <a:lvl1pPr>
              <a:defRPr sz="1050" b="1">
                <a:solidFill>
                  <a:schemeClr val="bg1"/>
                </a:solidFill>
                <a:latin typeface="+mj-lt"/>
                <a:cs typeface="Calibri Light" panose="020F0302020204030204" pitchFamily="34" charset="0"/>
              </a:defRPr>
            </a:lvl1pPr>
            <a:lvl2pPr marL="742950" indent="-285750" eaLnBrk="0" hangingPunct="0">
              <a:defRPr>
                <a:latin typeface="Arial" pitchFamily="34" charset="0"/>
              </a:defRPr>
            </a:lvl2pPr>
            <a:lvl3pPr marL="1143000" indent="-228600" eaLnBrk="0" hangingPunct="0">
              <a:defRPr>
                <a:latin typeface="Arial" pitchFamily="34" charset="0"/>
              </a:defRPr>
            </a:lvl3pPr>
            <a:lvl4pPr marL="1600200" indent="-228600" eaLnBrk="0" hangingPunct="0">
              <a:defRPr>
                <a:latin typeface="Arial" pitchFamily="34" charset="0"/>
              </a:defRPr>
            </a:lvl4pPr>
            <a:lvl5pPr marL="2057400" indent="-228600" eaLnBrk="0" hangingPunct="0">
              <a:defRPr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9pPr>
          </a:lstStyle>
          <a:p>
            <a:r>
              <a:rPr lang="it-IT" altLang="it-IT" dirty="0"/>
              <a:t>SAUERLACH </a:t>
            </a:r>
          </a:p>
          <a:p>
            <a:r>
              <a:rPr lang="it-IT" altLang="it-IT" b="0" dirty="0"/>
              <a:t>5 </a:t>
            </a:r>
            <a:r>
              <a:rPr lang="it-IT" altLang="it-IT" b="0" dirty="0" err="1"/>
              <a:t>MWe</a:t>
            </a:r>
            <a:r>
              <a:rPr lang="it-IT" altLang="it-IT" b="0" dirty="0"/>
              <a:t> + 4 </a:t>
            </a:r>
            <a:r>
              <a:rPr lang="it-IT" altLang="it-IT" b="0" dirty="0" err="1"/>
              <a:t>MWth</a:t>
            </a:r>
            <a:endParaRPr lang="it-IT" altLang="it-IT" b="0" dirty="0"/>
          </a:p>
        </p:txBody>
      </p:sp>
      <p:sp>
        <p:nvSpPr>
          <p:cNvPr id="52" name="CasellaDiTesto 31"/>
          <p:cNvSpPr txBox="1">
            <a:spLocks noChangeArrowheads="1"/>
          </p:cNvSpPr>
          <p:nvPr/>
        </p:nvSpPr>
        <p:spPr bwMode="auto">
          <a:xfrm>
            <a:off x="4902120" y="3796620"/>
            <a:ext cx="1441823" cy="577081"/>
          </a:xfrm>
          <a:prstGeom prst="rect">
            <a:avLst/>
          </a:prstGeom>
          <a:solidFill>
            <a:srgbClr val="8497B0">
              <a:alpha val="69804"/>
            </a:srgbClr>
          </a:solidFill>
          <a:ln>
            <a:noFill/>
          </a:ln>
          <a:extLst/>
        </p:spPr>
        <p:txBody>
          <a:bodyPr wrap="square">
            <a:spAutoFit/>
          </a:bodyPr>
          <a:lstStyle>
            <a:defPPr>
              <a:defRPr lang="it-IT"/>
            </a:defPPr>
            <a:lvl1pPr>
              <a:defRPr sz="1050" b="1">
                <a:solidFill>
                  <a:schemeClr val="bg1"/>
                </a:solidFill>
                <a:latin typeface="+mj-lt"/>
                <a:cs typeface="Calibri Light" panose="020F0302020204030204" pitchFamily="34" charset="0"/>
              </a:defRPr>
            </a:lvl1pPr>
            <a:lvl2pPr marL="742950" indent="-285750" eaLnBrk="0" hangingPunct="0">
              <a:defRPr>
                <a:latin typeface="Arial" pitchFamily="34" charset="0"/>
              </a:defRPr>
            </a:lvl2pPr>
            <a:lvl3pPr marL="1143000" indent="-228600" eaLnBrk="0" hangingPunct="0">
              <a:defRPr>
                <a:latin typeface="Arial" pitchFamily="34" charset="0"/>
              </a:defRPr>
            </a:lvl3pPr>
            <a:lvl4pPr marL="1600200" indent="-228600" eaLnBrk="0" hangingPunct="0">
              <a:defRPr>
                <a:latin typeface="Arial" pitchFamily="34" charset="0"/>
              </a:defRPr>
            </a:lvl4pPr>
            <a:lvl5pPr marL="2057400" indent="-228600" eaLnBrk="0" hangingPunct="0">
              <a:defRPr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9pPr>
          </a:lstStyle>
          <a:p>
            <a:r>
              <a:rPr lang="it-IT" altLang="it-IT" dirty="0" smtClean="0"/>
              <a:t>HOLZKIRCHEN </a:t>
            </a:r>
            <a:endParaRPr lang="it-IT" altLang="it-IT" dirty="0"/>
          </a:p>
          <a:p>
            <a:r>
              <a:rPr lang="it-IT" altLang="it-IT" b="0" dirty="0"/>
              <a:t>(Start-up Q1 2019) </a:t>
            </a:r>
          </a:p>
          <a:p>
            <a:r>
              <a:rPr lang="it-IT" altLang="it-IT" b="0" dirty="0"/>
              <a:t>3 </a:t>
            </a:r>
            <a:r>
              <a:rPr lang="it-IT" altLang="it-IT" b="0" dirty="0" err="1"/>
              <a:t>MWe</a:t>
            </a:r>
            <a:r>
              <a:rPr lang="it-IT" altLang="it-IT" b="0" dirty="0"/>
              <a:t> + 10 </a:t>
            </a:r>
            <a:r>
              <a:rPr lang="it-IT" altLang="it-IT" b="0" dirty="0" err="1"/>
              <a:t>MWth</a:t>
            </a:r>
            <a:endParaRPr lang="it-IT" altLang="it-IT" b="0" dirty="0"/>
          </a:p>
        </p:txBody>
      </p:sp>
      <p:sp>
        <p:nvSpPr>
          <p:cNvPr id="40" name="Ovale 39"/>
          <p:cNvSpPr/>
          <p:nvPr/>
        </p:nvSpPr>
        <p:spPr>
          <a:xfrm>
            <a:off x="6156048" y="4174463"/>
            <a:ext cx="172800" cy="1728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5</a:t>
            </a:r>
            <a:endParaRPr lang="en-GB" sz="1400" dirty="0"/>
          </a:p>
        </p:txBody>
      </p:sp>
      <p:sp>
        <p:nvSpPr>
          <p:cNvPr id="34" name="Ovale 33"/>
          <p:cNvSpPr/>
          <p:nvPr/>
        </p:nvSpPr>
        <p:spPr>
          <a:xfrm>
            <a:off x="3253517" y="2250271"/>
            <a:ext cx="172800" cy="1728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1</a:t>
            </a:r>
            <a:endParaRPr lang="en-GB" sz="1400" dirty="0"/>
          </a:p>
        </p:txBody>
      </p:sp>
      <p:sp>
        <p:nvSpPr>
          <p:cNvPr id="35" name="Ovale 34"/>
          <p:cNvSpPr/>
          <p:nvPr/>
        </p:nvSpPr>
        <p:spPr>
          <a:xfrm>
            <a:off x="4661400" y="2247065"/>
            <a:ext cx="172800" cy="17921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2</a:t>
            </a:r>
            <a:endParaRPr lang="en-GB" sz="1400" dirty="0"/>
          </a:p>
        </p:txBody>
      </p:sp>
      <p:sp>
        <p:nvSpPr>
          <p:cNvPr id="48" name="CasellaDiTesto 26"/>
          <p:cNvSpPr txBox="1">
            <a:spLocks noChangeArrowheads="1"/>
          </p:cNvSpPr>
          <p:nvPr/>
        </p:nvSpPr>
        <p:spPr bwMode="auto">
          <a:xfrm>
            <a:off x="4925688" y="2044250"/>
            <a:ext cx="1418256" cy="415498"/>
          </a:xfrm>
          <a:prstGeom prst="rect">
            <a:avLst/>
          </a:prstGeom>
          <a:solidFill>
            <a:srgbClr val="8497B0">
              <a:alpha val="69804"/>
            </a:srgbClr>
          </a:solidFill>
          <a:ln>
            <a:noFill/>
          </a:ln>
          <a:extLst/>
        </p:spPr>
        <p:txBody>
          <a:bodyPr wrap="square">
            <a:spAutoFit/>
          </a:bodyPr>
          <a:lstStyle>
            <a:defPPr>
              <a:defRPr lang="it-IT"/>
            </a:defPPr>
            <a:lvl1pPr>
              <a:defRPr sz="1050" b="1">
                <a:solidFill>
                  <a:schemeClr val="bg1"/>
                </a:solidFill>
                <a:latin typeface="+mj-lt"/>
                <a:cs typeface="Calibri Light" panose="020F0302020204030204" pitchFamily="34" charset="0"/>
              </a:defRPr>
            </a:lvl1pPr>
            <a:lvl2pPr marL="742950" indent="-285750" eaLnBrk="0" hangingPunct="0">
              <a:defRPr>
                <a:latin typeface="Arial" pitchFamily="34" charset="0"/>
              </a:defRPr>
            </a:lvl2pPr>
            <a:lvl3pPr marL="1143000" indent="-228600" eaLnBrk="0" hangingPunct="0">
              <a:defRPr>
                <a:latin typeface="Arial" pitchFamily="34" charset="0"/>
              </a:defRPr>
            </a:lvl3pPr>
            <a:lvl4pPr marL="1600200" indent="-228600" eaLnBrk="0" hangingPunct="0">
              <a:defRPr>
                <a:latin typeface="Arial" pitchFamily="34" charset="0"/>
              </a:defRPr>
            </a:lvl4pPr>
            <a:lvl5pPr marL="2057400" indent="-228600" eaLnBrk="0" hangingPunct="0">
              <a:defRPr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9pPr>
          </a:lstStyle>
          <a:p>
            <a:r>
              <a:rPr lang="it-IT" altLang="it-IT" dirty="0" smtClean="0"/>
              <a:t>KIRCHSTOCKACH </a:t>
            </a:r>
            <a:endParaRPr lang="it-IT" altLang="it-IT" dirty="0"/>
          </a:p>
          <a:p>
            <a:r>
              <a:rPr lang="it-IT" altLang="it-IT" b="0" dirty="0"/>
              <a:t>5.6 </a:t>
            </a:r>
            <a:r>
              <a:rPr lang="it-IT" altLang="it-IT" b="0" dirty="0" err="1"/>
              <a:t>MWe</a:t>
            </a:r>
            <a:endParaRPr lang="it-IT" altLang="it-IT" b="0" dirty="0"/>
          </a:p>
        </p:txBody>
      </p:sp>
      <p:sp>
        <p:nvSpPr>
          <p:cNvPr id="38" name="Ovale 37"/>
          <p:cNvSpPr/>
          <p:nvPr/>
        </p:nvSpPr>
        <p:spPr>
          <a:xfrm>
            <a:off x="6156048" y="2245610"/>
            <a:ext cx="172800" cy="1728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3</a:t>
            </a:r>
            <a:endParaRPr lang="en-GB" sz="1400" dirty="0"/>
          </a:p>
        </p:txBody>
      </p:sp>
      <p:grpSp>
        <p:nvGrpSpPr>
          <p:cNvPr id="54" name="Gruppo 53"/>
          <p:cNvGrpSpPr/>
          <p:nvPr/>
        </p:nvGrpSpPr>
        <p:grpSpPr>
          <a:xfrm>
            <a:off x="4924037" y="2529766"/>
            <a:ext cx="1421558" cy="888569"/>
            <a:chOff x="4922386" y="2698749"/>
            <a:chExt cx="1421558" cy="941761"/>
          </a:xfrm>
        </p:grpSpPr>
        <p:pic>
          <p:nvPicPr>
            <p:cNvPr id="14" name="Immagine 13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205"/>
            <a:stretch/>
          </p:blipFill>
          <p:spPr>
            <a:xfrm>
              <a:off x="4922386" y="2698749"/>
              <a:ext cx="1421558" cy="715679"/>
            </a:xfrm>
            <a:prstGeom prst="rect">
              <a:avLst/>
            </a:prstGeom>
          </p:spPr>
        </p:pic>
        <p:pic>
          <p:nvPicPr>
            <p:cNvPr id="53" name="Immagine 52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4305"/>
            <a:stretch/>
          </p:blipFill>
          <p:spPr>
            <a:xfrm>
              <a:off x="4922386" y="3412909"/>
              <a:ext cx="1421558" cy="227601"/>
            </a:xfrm>
            <a:prstGeom prst="rect">
              <a:avLst/>
            </a:prstGeom>
          </p:spPr>
        </p:pic>
      </p:grpSp>
      <p:sp>
        <p:nvSpPr>
          <p:cNvPr id="51" name="CasellaDiTesto 31"/>
          <p:cNvSpPr txBox="1">
            <a:spLocks noChangeArrowheads="1"/>
          </p:cNvSpPr>
          <p:nvPr/>
        </p:nvSpPr>
        <p:spPr bwMode="auto">
          <a:xfrm>
            <a:off x="4924086" y="2995840"/>
            <a:ext cx="1419858" cy="415498"/>
          </a:xfrm>
          <a:prstGeom prst="rect">
            <a:avLst/>
          </a:prstGeom>
          <a:solidFill>
            <a:srgbClr val="8497B0">
              <a:alpha val="69804"/>
            </a:srgbClr>
          </a:solidFill>
          <a:ln>
            <a:noFill/>
          </a:ln>
          <a:extLst/>
        </p:spPr>
        <p:txBody>
          <a:bodyPr wrap="square">
            <a:spAutoFit/>
          </a:bodyPr>
          <a:lstStyle>
            <a:defPPr>
              <a:defRPr lang="it-IT"/>
            </a:defPPr>
            <a:lvl1pPr>
              <a:defRPr sz="1050" b="1">
                <a:solidFill>
                  <a:schemeClr val="bg1"/>
                </a:solidFill>
                <a:latin typeface="+mj-lt"/>
                <a:cs typeface="Calibri Light" panose="020F0302020204030204" pitchFamily="34" charset="0"/>
              </a:defRPr>
            </a:lvl1pPr>
            <a:lvl2pPr marL="742950" indent="-285750" eaLnBrk="0" hangingPunct="0">
              <a:defRPr>
                <a:latin typeface="Arial" pitchFamily="34" charset="0"/>
              </a:defRPr>
            </a:lvl2pPr>
            <a:lvl3pPr marL="1143000" indent="-228600" eaLnBrk="0" hangingPunct="0">
              <a:defRPr>
                <a:latin typeface="Arial" pitchFamily="34" charset="0"/>
              </a:defRPr>
            </a:lvl3pPr>
            <a:lvl4pPr marL="1600200" indent="-228600" eaLnBrk="0" hangingPunct="0">
              <a:defRPr>
                <a:latin typeface="Arial" pitchFamily="34" charset="0"/>
              </a:defRPr>
            </a:lvl4pPr>
            <a:lvl5pPr marL="2057400" indent="-228600" eaLnBrk="0" hangingPunct="0">
              <a:defRPr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9pPr>
          </a:lstStyle>
          <a:p>
            <a:r>
              <a:rPr lang="it-IT" altLang="it-IT" dirty="0" smtClean="0"/>
              <a:t>TRAUNREUT </a:t>
            </a:r>
            <a:endParaRPr lang="it-IT" altLang="it-IT" dirty="0"/>
          </a:p>
          <a:p>
            <a:r>
              <a:rPr lang="it-IT" altLang="it-IT" b="0" dirty="0" smtClean="0"/>
              <a:t>4 </a:t>
            </a:r>
            <a:r>
              <a:rPr lang="it-IT" altLang="it-IT" b="0" dirty="0" err="1"/>
              <a:t>MWe</a:t>
            </a:r>
            <a:r>
              <a:rPr lang="it-IT" altLang="it-IT" b="0" dirty="0"/>
              <a:t> + 12 </a:t>
            </a:r>
            <a:r>
              <a:rPr lang="it-IT" altLang="it-IT" b="0" dirty="0" err="1" smtClean="0"/>
              <a:t>MWth</a:t>
            </a:r>
            <a:endParaRPr lang="it-IT" altLang="it-IT" b="0" dirty="0"/>
          </a:p>
        </p:txBody>
      </p:sp>
      <p:sp>
        <p:nvSpPr>
          <p:cNvPr id="39" name="Ovale 38"/>
          <p:cNvSpPr/>
          <p:nvPr/>
        </p:nvSpPr>
        <p:spPr>
          <a:xfrm>
            <a:off x="6156048" y="3210434"/>
            <a:ext cx="172800" cy="1728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4</a:t>
            </a:r>
            <a:endParaRPr lang="en-GB" sz="1400" dirty="0"/>
          </a:p>
        </p:txBody>
      </p:sp>
      <p:sp>
        <p:nvSpPr>
          <p:cNvPr id="55" name="Segnaposto piè di pagina 2"/>
          <p:cNvSpPr txBox="1">
            <a:spLocks/>
          </p:cNvSpPr>
          <p:nvPr/>
        </p:nvSpPr>
        <p:spPr>
          <a:xfrm>
            <a:off x="1105400" y="6084000"/>
            <a:ext cx="43200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it-IT"/>
            </a:defPPr>
            <a:lvl1pPr>
              <a:defRPr sz="120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The role of ORC towards electricity </a:t>
            </a:r>
            <a:r>
              <a:rPr lang="en-US" dirty="0" err="1"/>
              <a:t>decarbonisation</a:t>
            </a:r>
            <a:r>
              <a:rPr lang="en-US" dirty="0"/>
              <a:t> </a:t>
            </a:r>
            <a:endParaRPr lang="de-DE" dirty="0"/>
          </a:p>
        </p:txBody>
      </p:sp>
      <p:sp>
        <p:nvSpPr>
          <p:cNvPr id="56" name="Segnaposto numero diapositiva 3"/>
          <p:cNvSpPr>
            <a:spLocks noGrp="1"/>
          </p:cNvSpPr>
          <p:nvPr>
            <p:ph type="sldNum" sz="quarter" idx="4294967295"/>
          </p:nvPr>
        </p:nvSpPr>
        <p:spPr>
          <a:xfrm>
            <a:off x="540000" y="6084000"/>
            <a:ext cx="450001" cy="360000"/>
          </a:xfrm>
          <a:prstGeom prst="rect">
            <a:avLst/>
          </a:prstGeom>
        </p:spPr>
        <p:txBody>
          <a:bodyPr vert="horz" lIns="0" tIns="0" rIns="0" bIns="0" rtlCol="0" anchor="b"/>
          <a:lstStyle/>
          <a:p>
            <a:r>
              <a:rPr lang="de-DE" sz="12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10</a:t>
            </a:r>
            <a:endParaRPr lang="de-DE" sz="12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07450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No alt text provided for this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40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5132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piè di pagina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US" dirty="0" smtClean="0"/>
              <a:t>The role of ORC towards electricity </a:t>
            </a:r>
            <a:r>
              <a:rPr lang="en-US" dirty="0" err="1" smtClean="0"/>
              <a:t>decarbonisation</a:t>
            </a:r>
            <a:r>
              <a:rPr lang="en-US" dirty="0" smtClean="0"/>
              <a:t> </a:t>
            </a:r>
            <a:endParaRPr lang="de-DE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2CEFE82-39F2-4F47-8A0C-D5AB3496FA5C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5" name="Tito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What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geothermal</a:t>
            </a:r>
            <a:r>
              <a:rPr lang="it-IT" dirty="0"/>
              <a:t>? FIGURES</a:t>
            </a:r>
            <a:endParaRPr lang="en-GB" dirty="0"/>
          </a:p>
        </p:txBody>
      </p:sp>
      <p:grpSp>
        <p:nvGrpSpPr>
          <p:cNvPr id="9" name="Gruppo 8"/>
          <p:cNvGrpSpPr>
            <a:grpSpLocks noChangeAspect="1"/>
          </p:cNvGrpSpPr>
          <p:nvPr/>
        </p:nvGrpSpPr>
        <p:grpSpPr>
          <a:xfrm>
            <a:off x="2462541" y="1766897"/>
            <a:ext cx="5310715" cy="3883736"/>
            <a:chOff x="641659" y="377630"/>
            <a:chExt cx="9769138" cy="7144189"/>
          </a:xfrm>
        </p:grpSpPr>
        <p:sp>
          <p:nvSpPr>
            <p:cNvPr id="10" name="Rettangolo 9"/>
            <p:cNvSpPr/>
            <p:nvPr/>
          </p:nvSpPr>
          <p:spPr>
            <a:xfrm>
              <a:off x="1393371" y="5094514"/>
              <a:ext cx="9017426" cy="1134164"/>
            </a:xfrm>
            <a:prstGeom prst="rect">
              <a:avLst/>
            </a:prstGeom>
            <a:solidFill>
              <a:srgbClr val="D5D0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+mj-lt"/>
              </a:endParaRPr>
            </a:p>
          </p:txBody>
        </p:sp>
        <p:grpSp>
          <p:nvGrpSpPr>
            <p:cNvPr id="11" name="Gruppo 10"/>
            <p:cNvGrpSpPr/>
            <p:nvPr/>
          </p:nvGrpSpPr>
          <p:grpSpPr>
            <a:xfrm>
              <a:off x="641659" y="377630"/>
              <a:ext cx="9769138" cy="7144189"/>
              <a:chOff x="990002" y="1190430"/>
              <a:chExt cx="9769138" cy="7144189"/>
            </a:xfrm>
          </p:grpSpPr>
          <p:pic>
            <p:nvPicPr>
              <p:cNvPr id="12" name="Immagine 11"/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8E7C80"/>
                  </a:clrFrom>
                  <a:clrTo>
                    <a:srgbClr val="8E7C80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990002" y="1190430"/>
                <a:ext cx="9769138" cy="7144189"/>
              </a:xfrm>
              <a:prstGeom prst="rect">
                <a:avLst/>
              </a:prstGeom>
            </p:spPr>
          </p:pic>
          <p:cxnSp>
            <p:nvCxnSpPr>
              <p:cNvPr id="13" name="Connettore 1 12"/>
              <p:cNvCxnSpPr/>
              <p:nvPr/>
            </p:nvCxnSpPr>
            <p:spPr>
              <a:xfrm>
                <a:off x="2314574" y="5248275"/>
                <a:ext cx="360000" cy="0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Connettore 1 13"/>
              <p:cNvCxnSpPr/>
              <p:nvPr/>
            </p:nvCxnSpPr>
            <p:spPr>
              <a:xfrm>
                <a:off x="2838449" y="5153025"/>
                <a:ext cx="360000" cy="0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Connettore 1 14"/>
              <p:cNvCxnSpPr/>
              <p:nvPr/>
            </p:nvCxnSpPr>
            <p:spPr>
              <a:xfrm>
                <a:off x="3381374" y="5200650"/>
                <a:ext cx="360000" cy="0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Connettore 1 15"/>
              <p:cNvCxnSpPr/>
              <p:nvPr/>
            </p:nvCxnSpPr>
            <p:spPr>
              <a:xfrm>
                <a:off x="3924299" y="5067300"/>
                <a:ext cx="360000" cy="0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Connettore 1 16"/>
              <p:cNvCxnSpPr/>
              <p:nvPr/>
            </p:nvCxnSpPr>
            <p:spPr>
              <a:xfrm>
                <a:off x="4457699" y="5314950"/>
                <a:ext cx="360000" cy="0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Connettore 1 17"/>
              <p:cNvCxnSpPr/>
              <p:nvPr/>
            </p:nvCxnSpPr>
            <p:spPr>
              <a:xfrm>
                <a:off x="4991099" y="5229225"/>
                <a:ext cx="360000" cy="0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Connettore 1 18"/>
              <p:cNvCxnSpPr/>
              <p:nvPr/>
            </p:nvCxnSpPr>
            <p:spPr>
              <a:xfrm>
                <a:off x="5543549" y="3657600"/>
                <a:ext cx="360000" cy="0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Connettore 1 19"/>
              <p:cNvCxnSpPr/>
              <p:nvPr/>
            </p:nvCxnSpPr>
            <p:spPr>
              <a:xfrm>
                <a:off x="6086474" y="4800600"/>
                <a:ext cx="360000" cy="0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Connettore 1 20"/>
              <p:cNvCxnSpPr/>
              <p:nvPr/>
            </p:nvCxnSpPr>
            <p:spPr>
              <a:xfrm>
                <a:off x="6629399" y="3895725"/>
                <a:ext cx="360000" cy="0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Connettore 1 21"/>
              <p:cNvCxnSpPr/>
              <p:nvPr/>
            </p:nvCxnSpPr>
            <p:spPr>
              <a:xfrm>
                <a:off x="7162799" y="4210050"/>
                <a:ext cx="360000" cy="0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Connettore 1 22"/>
              <p:cNvCxnSpPr/>
              <p:nvPr/>
            </p:nvCxnSpPr>
            <p:spPr>
              <a:xfrm>
                <a:off x="7715249" y="5114925"/>
                <a:ext cx="360000" cy="0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Connettore 1 23"/>
              <p:cNvCxnSpPr/>
              <p:nvPr/>
            </p:nvCxnSpPr>
            <p:spPr>
              <a:xfrm>
                <a:off x="8248649" y="5200650"/>
                <a:ext cx="360000" cy="0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Connettore 1 24"/>
              <p:cNvCxnSpPr/>
              <p:nvPr/>
            </p:nvCxnSpPr>
            <p:spPr>
              <a:xfrm>
                <a:off x="8801099" y="4791075"/>
                <a:ext cx="360000" cy="0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Connettore 1 25"/>
              <p:cNvCxnSpPr/>
              <p:nvPr/>
            </p:nvCxnSpPr>
            <p:spPr>
              <a:xfrm>
                <a:off x="9334499" y="4838700"/>
                <a:ext cx="360000" cy="0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Connettore 1 26"/>
              <p:cNvCxnSpPr/>
              <p:nvPr/>
            </p:nvCxnSpPr>
            <p:spPr>
              <a:xfrm flipH="1" flipV="1">
                <a:off x="1428750" y="2200274"/>
                <a:ext cx="0" cy="360000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8" name="Segnaposto contenuto 1"/>
          <p:cNvSpPr>
            <a:spLocks noGrp="1"/>
          </p:cNvSpPr>
          <p:nvPr>
            <p:ph idx="1"/>
          </p:nvPr>
        </p:nvSpPr>
        <p:spPr>
          <a:xfrm>
            <a:off x="8174195" y="1766897"/>
            <a:ext cx="3786636" cy="36173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/>
              <a:t>Capacity Factor </a:t>
            </a:r>
            <a:r>
              <a:rPr lang="en-US" dirty="0" smtClean="0"/>
              <a:t>is </a:t>
            </a:r>
            <a:r>
              <a:rPr lang="en-US" dirty="0"/>
              <a:t>much higher than for other renewable energy sources </a:t>
            </a:r>
            <a:endParaRPr lang="en-US" dirty="0" smtClean="0"/>
          </a:p>
          <a:p>
            <a:pPr marL="0" indent="0">
              <a:buNone/>
            </a:pPr>
            <a:r>
              <a:rPr lang="en-US" sz="1500" i="1" dirty="0" smtClean="0"/>
              <a:t>sources</a:t>
            </a:r>
            <a:r>
              <a:rPr lang="en-US" sz="1500" i="1" dirty="0"/>
              <a:t>: Renewables 2017 Global Status Report, REN21; </a:t>
            </a:r>
            <a:r>
              <a:rPr lang="en-US" sz="1500" i="1" dirty="0" smtClean="0"/>
              <a:t>EUROSTAT</a:t>
            </a:r>
            <a:r>
              <a:rPr lang="en-US" i="1" dirty="0"/>
              <a:t>.</a:t>
            </a:r>
            <a:endParaRPr lang="en-US" i="1" dirty="0" smtClean="0"/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endParaRPr lang="en-US" i="1" dirty="0" smtClean="0"/>
          </a:p>
          <a:p>
            <a:pPr marL="0" indent="0">
              <a:buNone/>
            </a:pPr>
            <a:r>
              <a:rPr lang="en-US" dirty="0" err="1" smtClean="0"/>
              <a:t>LCoE</a:t>
            </a:r>
            <a:r>
              <a:rPr lang="en-US" dirty="0" smtClean="0"/>
              <a:t> </a:t>
            </a:r>
            <a:r>
              <a:rPr lang="en-US" dirty="0"/>
              <a:t>comparable or lower than for other energy sources </a:t>
            </a:r>
            <a:endParaRPr lang="en-US" dirty="0" smtClean="0"/>
          </a:p>
          <a:p>
            <a:pPr marL="0" indent="0">
              <a:buNone/>
            </a:pPr>
            <a:r>
              <a:rPr lang="en-US" sz="1500" i="1" dirty="0" smtClean="0"/>
              <a:t>source</a:t>
            </a:r>
            <a:r>
              <a:rPr lang="en-US" sz="1500" i="1" dirty="0"/>
              <a:t>: IRENA </a:t>
            </a:r>
            <a:r>
              <a:rPr lang="en-US" sz="1500" i="1" dirty="0" smtClean="0"/>
              <a:t>2017.</a:t>
            </a:r>
            <a:endParaRPr lang="it-IT" sz="1500" i="1" dirty="0"/>
          </a:p>
        </p:txBody>
      </p:sp>
      <p:pic>
        <p:nvPicPr>
          <p:cNvPr id="33" name="Immagine 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845" y="1420097"/>
            <a:ext cx="1790700" cy="447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516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7"/>
          <p:cNvSpPr txBox="1"/>
          <p:nvPr/>
        </p:nvSpPr>
        <p:spPr>
          <a:xfrm>
            <a:off x="1219200" y="1604733"/>
            <a:ext cx="7014739" cy="4269560"/>
          </a:xfrm>
          <a:prstGeom prst="rect">
            <a:avLst/>
          </a:prstGeom>
          <a:solidFill>
            <a:schemeClr val="bg1">
              <a:alpha val="72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>
              <a:lnSpc>
                <a:spcPct val="90000"/>
              </a:lnSpc>
              <a:spcBef>
                <a:spcPts val="1000"/>
              </a:spcBef>
              <a:buClr>
                <a:srgbClr val="E31F26"/>
              </a:buClr>
              <a:buFont typeface="Wingdings" panose="05000000000000000000" pitchFamily="2" charset="2"/>
              <a:buChar char="Ø"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Arial" panose="020B0604020202020204" pitchFamily="34" charset="0"/>
              </a:defRPr>
            </a:lvl1pPr>
            <a:lvl2pPr marL="800100" lvl="1" indent="-342900">
              <a:lnSpc>
                <a:spcPct val="90000"/>
              </a:lnSpc>
              <a:spcBef>
                <a:spcPts val="500"/>
              </a:spcBef>
              <a:buClr>
                <a:srgbClr val="E31F26"/>
              </a:buClr>
              <a:buFont typeface="Wingdings" panose="05000000000000000000" pitchFamily="2" charset="2"/>
              <a:buChar char="Ø"/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Arial" panose="020B0604020202020204" pitchFamily="34" charset="0"/>
              </a:defRPr>
            </a:lvl2pPr>
            <a:lvl3pPr indent="0">
              <a:lnSpc>
                <a:spcPct val="90000"/>
              </a:lnSpc>
              <a:spcBef>
                <a:spcPts val="500"/>
              </a:spcBef>
              <a:buClr>
                <a:srgbClr val="E31F26"/>
              </a:buClr>
              <a:buFont typeface="Wingdings" panose="05000000000000000000" pitchFamily="2" charset="2"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Arial" panose="020B0604020202020204" pitchFamily="34" charset="0"/>
              </a:defRPr>
            </a:lvl3pPr>
            <a:lvl4pPr indent="0">
              <a:lnSpc>
                <a:spcPct val="90000"/>
              </a:lnSpc>
              <a:spcBef>
                <a:spcPts val="500"/>
              </a:spcBef>
              <a:buClr>
                <a:srgbClr val="E31F26"/>
              </a:buClr>
              <a:buFont typeface="Wingdings" panose="05000000000000000000" pitchFamily="2" charset="2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Arial" panose="020B0604020202020204" pitchFamily="34" charset="0"/>
              </a:defRPr>
            </a:lvl4pPr>
            <a:lvl5pPr indent="0">
              <a:lnSpc>
                <a:spcPct val="90000"/>
              </a:lnSpc>
              <a:spcBef>
                <a:spcPts val="500"/>
              </a:spcBef>
              <a:buClr>
                <a:srgbClr val="E31F26"/>
              </a:buClr>
              <a:buFont typeface="Wingdings" panose="05000000000000000000" pitchFamily="2" charset="2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Arial" panose="020B0604020202020204" pitchFamily="34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endParaRPr lang="it-IT" dirty="0">
              <a:latin typeface="+mj-lt"/>
            </a:endParaRPr>
          </a:p>
        </p:txBody>
      </p:sp>
      <p:sp>
        <p:nvSpPr>
          <p:cNvPr id="15" name="Titolo 4"/>
          <p:cNvSpPr>
            <a:spLocks noGrp="1"/>
          </p:cNvSpPr>
          <p:nvPr>
            <p:ph type="title"/>
          </p:nvPr>
        </p:nvSpPr>
        <p:spPr>
          <a:xfrm>
            <a:off x="539103" y="369147"/>
            <a:ext cx="9498275" cy="643868"/>
          </a:xfrm>
          <a:noFill/>
        </p:spPr>
        <p:txBody>
          <a:bodyPr/>
          <a:lstStyle/>
          <a:p>
            <a:r>
              <a:rPr lang="it-IT" sz="4000" cap="all" dirty="0">
                <a:solidFill>
                  <a:srgbClr val="C00000"/>
                </a:solidFill>
              </a:rPr>
              <a:t>WHAT IS GEOTHERMAL? TECHNOLOGY</a:t>
            </a: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3258" y="1781171"/>
            <a:ext cx="6940536" cy="4498616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 rotWithShape="1">
          <a:blip r:embed="rId4"/>
          <a:srcRect r="48702"/>
          <a:stretch/>
        </p:blipFill>
        <p:spPr>
          <a:xfrm>
            <a:off x="9343480" y="1185186"/>
            <a:ext cx="2195959" cy="2507493"/>
          </a:xfrm>
          <a:prstGeom prst="rect">
            <a:avLst/>
          </a:prstGeom>
        </p:spPr>
      </p:pic>
      <p:pic>
        <p:nvPicPr>
          <p:cNvPr id="16" name="Immagine 1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3" t="9071" r="24934" b="16444"/>
          <a:stretch/>
        </p:blipFill>
        <p:spPr>
          <a:xfrm>
            <a:off x="414459" y="1347276"/>
            <a:ext cx="4549426" cy="282996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7" name="Immagine 16"/>
          <p:cNvPicPr>
            <a:picLocks noChangeAspect="1"/>
          </p:cNvPicPr>
          <p:nvPr/>
        </p:nvPicPr>
        <p:blipFill rotWithShape="1">
          <a:blip r:embed="rId4"/>
          <a:srcRect l="51149"/>
          <a:stretch/>
        </p:blipFill>
        <p:spPr>
          <a:xfrm>
            <a:off x="9343479" y="3739214"/>
            <a:ext cx="2195959" cy="2633129"/>
          </a:xfrm>
          <a:prstGeom prst="rect">
            <a:avLst/>
          </a:prstGeom>
        </p:spPr>
      </p:pic>
      <p:sp>
        <p:nvSpPr>
          <p:cNvPr id="19" name="Segnaposto piè di pagina 2"/>
          <p:cNvSpPr txBox="1">
            <a:spLocks/>
          </p:cNvSpPr>
          <p:nvPr/>
        </p:nvSpPr>
        <p:spPr>
          <a:xfrm>
            <a:off x="1105400" y="6084000"/>
            <a:ext cx="43200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it-IT"/>
            </a:defPPr>
            <a:lvl1pPr>
              <a:defRPr sz="120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The role of ORC towards electricity </a:t>
            </a:r>
            <a:r>
              <a:rPr lang="en-US" dirty="0" err="1"/>
              <a:t>decarbonisation</a:t>
            </a:r>
            <a:r>
              <a:rPr lang="en-US" dirty="0"/>
              <a:t> </a:t>
            </a:r>
            <a:endParaRPr lang="de-DE" dirty="0"/>
          </a:p>
        </p:txBody>
      </p:sp>
      <p:sp>
        <p:nvSpPr>
          <p:cNvPr id="20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540000" y="6084000"/>
            <a:ext cx="450001" cy="360000"/>
          </a:xfrm>
        </p:spPr>
        <p:txBody>
          <a:bodyPr vert="horz" lIns="0" tIns="0" rIns="0" bIns="0" rtlCol="0" anchor="b"/>
          <a:lstStyle/>
          <a:p>
            <a:r>
              <a:rPr lang="de-DE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3</a:t>
            </a:r>
            <a:endParaRPr lang="de-DE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0104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Geothermal </a:t>
            </a:r>
            <a:r>
              <a:rPr lang="it-IT" dirty="0" err="1" smtClean="0"/>
              <a:t>worldwide</a:t>
            </a:r>
            <a:endParaRPr lang="it-IT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6091" y="815598"/>
            <a:ext cx="7609087" cy="5268402"/>
          </a:xfrm>
          <a:prstGeom prst="rect">
            <a:avLst/>
          </a:prstGeom>
        </p:spPr>
      </p:pic>
      <p:sp>
        <p:nvSpPr>
          <p:cNvPr id="2" name="Segnaposto piè di pagina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US" smtClean="0"/>
              <a:t>The role of ORC towards electricity decarbonisation </a:t>
            </a:r>
            <a:endParaRPr lang="de-DE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2CEFE82-39F2-4F47-8A0C-D5AB3496FA5C}" type="slidenum">
              <a:rPr lang="de-DE" smtClean="0"/>
              <a:pPr/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98628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geothermal</a:t>
            </a:r>
            <a:r>
              <a:rPr lang="it-IT" dirty="0" smtClean="0"/>
              <a:t> </a:t>
            </a:r>
            <a:r>
              <a:rPr lang="it-IT" dirty="0" err="1" smtClean="0"/>
              <a:t>today</a:t>
            </a:r>
            <a:r>
              <a:rPr lang="it-IT" dirty="0" smtClean="0"/>
              <a:t> in </a:t>
            </a:r>
            <a:r>
              <a:rPr lang="it-IT" dirty="0" err="1" smtClean="0"/>
              <a:t>eu</a:t>
            </a:r>
            <a:endParaRPr lang="it-IT" dirty="0"/>
          </a:p>
        </p:txBody>
      </p:sp>
      <p:sp>
        <p:nvSpPr>
          <p:cNvPr id="53" name="object 5"/>
          <p:cNvSpPr/>
          <p:nvPr/>
        </p:nvSpPr>
        <p:spPr>
          <a:xfrm>
            <a:off x="4335996" y="1013015"/>
            <a:ext cx="7297948" cy="6387796"/>
          </a:xfrm>
          <a:prstGeom prst="rect">
            <a:avLst/>
          </a:prstGeom>
          <a:blipFill>
            <a:blip r:embed="rId2" cstate="print"/>
            <a:srcRect/>
            <a:stretch>
              <a:fillRect t="-16074"/>
            </a:stretch>
          </a:blipFill>
        </p:spPr>
        <p:txBody>
          <a:bodyPr wrap="square" lIns="0" tIns="0" rIns="0" bIns="0" rtlCol="0"/>
          <a:lstStyle/>
          <a:p>
            <a:endParaRPr>
              <a:latin typeface="+mj-lt"/>
            </a:endParaRPr>
          </a:p>
        </p:txBody>
      </p:sp>
      <p:sp>
        <p:nvSpPr>
          <p:cNvPr id="57" name="object 9"/>
          <p:cNvSpPr/>
          <p:nvPr/>
        </p:nvSpPr>
        <p:spPr>
          <a:xfrm>
            <a:off x="10773671" y="4126272"/>
            <a:ext cx="0" cy="2052955"/>
          </a:xfrm>
          <a:custGeom>
            <a:avLst/>
            <a:gdLst/>
            <a:ahLst/>
            <a:cxnLst/>
            <a:rect l="l" t="t" r="r" b="b"/>
            <a:pathLst>
              <a:path h="2052954">
                <a:moveTo>
                  <a:pt x="0" y="0"/>
                </a:moveTo>
                <a:lnTo>
                  <a:pt x="0" y="2052447"/>
                </a:lnTo>
              </a:path>
            </a:pathLst>
          </a:custGeom>
          <a:ln w="52247">
            <a:solidFill>
              <a:srgbClr val="1B3E73"/>
            </a:solidFill>
          </a:ln>
        </p:spPr>
        <p:txBody>
          <a:bodyPr wrap="square" lIns="0" tIns="0" rIns="0" bIns="0" rtlCol="0"/>
          <a:lstStyle/>
          <a:p>
            <a:endParaRPr>
              <a:latin typeface="+mj-lt"/>
            </a:endParaRPr>
          </a:p>
        </p:txBody>
      </p:sp>
      <p:sp>
        <p:nvSpPr>
          <p:cNvPr id="58" name="object 10"/>
          <p:cNvSpPr txBox="1"/>
          <p:nvPr/>
        </p:nvSpPr>
        <p:spPr>
          <a:xfrm>
            <a:off x="4867573" y="1352052"/>
            <a:ext cx="704215" cy="1461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5"/>
              </a:spcBef>
            </a:pPr>
            <a:r>
              <a:rPr sz="950" spc="45" dirty="0" smtClean="0">
                <a:solidFill>
                  <a:srgbClr val="EB584D"/>
                </a:solidFill>
                <a:latin typeface="+mj-lt"/>
                <a:cs typeface="Trebuchet MS"/>
              </a:rPr>
              <a:t>2172</a:t>
            </a:r>
            <a:endParaRPr sz="950" dirty="0">
              <a:latin typeface="+mj-lt"/>
              <a:cs typeface="Trebuchet MS"/>
            </a:endParaRPr>
          </a:p>
        </p:txBody>
      </p:sp>
      <p:sp>
        <p:nvSpPr>
          <p:cNvPr id="59" name="object 11"/>
          <p:cNvSpPr txBox="1"/>
          <p:nvPr/>
        </p:nvSpPr>
        <p:spPr>
          <a:xfrm>
            <a:off x="8374220" y="5094819"/>
            <a:ext cx="240029" cy="1461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50" spc="60" dirty="0">
                <a:solidFill>
                  <a:srgbClr val="EB584D"/>
                </a:solidFill>
                <a:latin typeface="+mj-lt"/>
                <a:cs typeface="Trebuchet MS"/>
              </a:rPr>
              <a:t>160</a:t>
            </a:r>
            <a:endParaRPr sz="950">
              <a:latin typeface="+mj-lt"/>
              <a:cs typeface="Trebuchet MS"/>
            </a:endParaRPr>
          </a:p>
        </p:txBody>
      </p:sp>
      <p:sp>
        <p:nvSpPr>
          <p:cNvPr id="60" name="object 12"/>
          <p:cNvSpPr txBox="1"/>
          <p:nvPr/>
        </p:nvSpPr>
        <p:spPr>
          <a:xfrm>
            <a:off x="7817247" y="3765615"/>
            <a:ext cx="238125" cy="1461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50" spc="55" dirty="0">
                <a:solidFill>
                  <a:srgbClr val="EB584D"/>
                </a:solidFill>
                <a:latin typeface="+mj-lt"/>
                <a:cs typeface="Trebuchet MS"/>
              </a:rPr>
              <a:t>142</a:t>
            </a:r>
            <a:endParaRPr sz="950">
              <a:latin typeface="+mj-lt"/>
              <a:cs typeface="Trebuchet MS"/>
            </a:endParaRPr>
          </a:p>
        </p:txBody>
      </p:sp>
      <p:sp>
        <p:nvSpPr>
          <p:cNvPr id="61" name="object 13"/>
          <p:cNvSpPr txBox="1"/>
          <p:nvPr/>
        </p:nvSpPr>
        <p:spPr>
          <a:xfrm>
            <a:off x="9230176" y="3817139"/>
            <a:ext cx="182880" cy="1461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50" spc="114" dirty="0">
                <a:solidFill>
                  <a:srgbClr val="EB584D"/>
                </a:solidFill>
                <a:latin typeface="+mj-lt"/>
                <a:cs typeface="Trebuchet MS"/>
              </a:rPr>
              <a:t>64</a:t>
            </a:r>
            <a:endParaRPr sz="950">
              <a:latin typeface="+mj-lt"/>
              <a:cs typeface="Trebuchet MS"/>
            </a:endParaRPr>
          </a:p>
        </p:txBody>
      </p:sp>
      <p:sp>
        <p:nvSpPr>
          <p:cNvPr id="62" name="object 14"/>
          <p:cNvSpPr txBox="1"/>
          <p:nvPr/>
        </p:nvSpPr>
        <p:spPr>
          <a:xfrm>
            <a:off x="6536347" y="5913866"/>
            <a:ext cx="182880" cy="1461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50" spc="120" dirty="0">
                <a:solidFill>
                  <a:srgbClr val="1B3E73"/>
                </a:solidFill>
                <a:latin typeface="+mj-lt"/>
                <a:cs typeface="Trebuchet MS"/>
              </a:rPr>
              <a:t>33</a:t>
            </a:r>
            <a:endParaRPr sz="950">
              <a:latin typeface="+mj-lt"/>
              <a:cs typeface="Trebuchet MS"/>
            </a:endParaRPr>
          </a:p>
        </p:txBody>
      </p:sp>
      <p:sp>
        <p:nvSpPr>
          <p:cNvPr id="63" name="object 15"/>
          <p:cNvSpPr txBox="1"/>
          <p:nvPr/>
        </p:nvSpPr>
        <p:spPr>
          <a:xfrm>
            <a:off x="9802011" y="4956969"/>
            <a:ext cx="186690" cy="1461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50" spc="135" dirty="0">
                <a:solidFill>
                  <a:srgbClr val="EB584D"/>
                </a:solidFill>
                <a:latin typeface="+mj-lt"/>
                <a:cs typeface="Trebuchet MS"/>
              </a:rPr>
              <a:t>88</a:t>
            </a:r>
            <a:endParaRPr sz="950">
              <a:latin typeface="+mj-lt"/>
              <a:cs typeface="Trebuchet MS"/>
            </a:endParaRPr>
          </a:p>
        </p:txBody>
      </p:sp>
      <p:sp>
        <p:nvSpPr>
          <p:cNvPr id="64" name="object 16"/>
          <p:cNvSpPr txBox="1"/>
          <p:nvPr/>
        </p:nvSpPr>
        <p:spPr>
          <a:xfrm>
            <a:off x="9976645" y="5115007"/>
            <a:ext cx="177165" cy="1461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50" spc="120" dirty="0">
                <a:solidFill>
                  <a:srgbClr val="1B3E73"/>
                </a:solidFill>
                <a:latin typeface="+mj-lt"/>
                <a:cs typeface="Trebuchet MS"/>
              </a:rPr>
              <a:t>0</a:t>
            </a:r>
            <a:r>
              <a:rPr sz="950" spc="-140" dirty="0">
                <a:solidFill>
                  <a:srgbClr val="1B3E73"/>
                </a:solidFill>
                <a:latin typeface="+mj-lt"/>
                <a:cs typeface="Trebuchet MS"/>
              </a:rPr>
              <a:t>.1</a:t>
            </a:r>
            <a:endParaRPr sz="950">
              <a:latin typeface="+mj-lt"/>
              <a:cs typeface="Trebuchet MS"/>
            </a:endParaRPr>
          </a:p>
        </p:txBody>
      </p:sp>
      <p:sp>
        <p:nvSpPr>
          <p:cNvPr id="65" name="object 17"/>
          <p:cNvSpPr/>
          <p:nvPr/>
        </p:nvSpPr>
        <p:spPr>
          <a:xfrm>
            <a:off x="4526554" y="2054202"/>
            <a:ext cx="1430655" cy="1535430"/>
          </a:xfrm>
          <a:custGeom>
            <a:avLst/>
            <a:gdLst/>
            <a:ahLst/>
            <a:cxnLst/>
            <a:rect l="l" t="t" r="r" b="b"/>
            <a:pathLst>
              <a:path w="1430655" h="1535429">
                <a:moveTo>
                  <a:pt x="1430515" y="1386560"/>
                </a:moveTo>
                <a:lnTo>
                  <a:pt x="1422937" y="1433536"/>
                </a:lnTo>
                <a:lnTo>
                  <a:pt x="1401837" y="1474336"/>
                </a:lnTo>
                <a:lnTo>
                  <a:pt x="1369662" y="1506510"/>
                </a:lnTo>
                <a:lnTo>
                  <a:pt x="1328863" y="1527611"/>
                </a:lnTo>
                <a:lnTo>
                  <a:pt x="1281887" y="1535188"/>
                </a:lnTo>
                <a:lnTo>
                  <a:pt x="148628" y="1535188"/>
                </a:lnTo>
                <a:lnTo>
                  <a:pt x="101647" y="1527611"/>
                </a:lnTo>
                <a:lnTo>
                  <a:pt x="60846" y="1506510"/>
                </a:lnTo>
                <a:lnTo>
                  <a:pt x="28674" y="1474336"/>
                </a:lnTo>
                <a:lnTo>
                  <a:pt x="7576" y="1433536"/>
                </a:lnTo>
                <a:lnTo>
                  <a:pt x="0" y="1386560"/>
                </a:lnTo>
                <a:lnTo>
                  <a:pt x="0" y="148615"/>
                </a:lnTo>
                <a:lnTo>
                  <a:pt x="7576" y="101635"/>
                </a:lnTo>
                <a:lnTo>
                  <a:pt x="28674" y="60838"/>
                </a:lnTo>
                <a:lnTo>
                  <a:pt x="60846" y="28669"/>
                </a:lnTo>
                <a:lnTo>
                  <a:pt x="101647" y="7575"/>
                </a:lnTo>
                <a:lnTo>
                  <a:pt x="148628" y="0"/>
                </a:lnTo>
                <a:lnTo>
                  <a:pt x="1281887" y="0"/>
                </a:lnTo>
                <a:lnTo>
                  <a:pt x="1328863" y="7575"/>
                </a:lnTo>
                <a:lnTo>
                  <a:pt x="1369662" y="28669"/>
                </a:lnTo>
                <a:lnTo>
                  <a:pt x="1401837" y="60838"/>
                </a:lnTo>
                <a:lnTo>
                  <a:pt x="1422937" y="101635"/>
                </a:lnTo>
                <a:lnTo>
                  <a:pt x="1430515" y="148615"/>
                </a:lnTo>
                <a:lnTo>
                  <a:pt x="1430515" y="1386560"/>
                </a:lnTo>
                <a:close/>
              </a:path>
            </a:pathLst>
          </a:custGeom>
          <a:ln w="3175">
            <a:solidFill>
              <a:srgbClr val="A4A8B3"/>
            </a:solidFill>
          </a:ln>
        </p:spPr>
        <p:txBody>
          <a:bodyPr wrap="square" lIns="0" tIns="0" rIns="0" bIns="0" rtlCol="0"/>
          <a:lstStyle/>
          <a:p>
            <a:endParaRPr>
              <a:latin typeface="+mj-lt"/>
            </a:endParaRPr>
          </a:p>
        </p:txBody>
      </p:sp>
      <p:sp>
        <p:nvSpPr>
          <p:cNvPr id="67" name="object 19"/>
          <p:cNvSpPr/>
          <p:nvPr/>
        </p:nvSpPr>
        <p:spPr>
          <a:xfrm>
            <a:off x="5301292" y="2064999"/>
            <a:ext cx="15240" cy="118110"/>
          </a:xfrm>
          <a:custGeom>
            <a:avLst/>
            <a:gdLst/>
            <a:ahLst/>
            <a:cxnLst/>
            <a:rect l="l" t="t" r="r" b="b"/>
            <a:pathLst>
              <a:path w="15240" h="118110">
                <a:moveTo>
                  <a:pt x="0" y="117703"/>
                </a:moveTo>
                <a:lnTo>
                  <a:pt x="14947" y="117703"/>
                </a:lnTo>
                <a:lnTo>
                  <a:pt x="14947" y="0"/>
                </a:lnTo>
                <a:lnTo>
                  <a:pt x="0" y="0"/>
                </a:lnTo>
                <a:lnTo>
                  <a:pt x="0" y="11770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latin typeface="+mj-lt"/>
            </a:endParaRPr>
          </a:p>
        </p:txBody>
      </p:sp>
      <p:sp>
        <p:nvSpPr>
          <p:cNvPr id="68" name="object 20"/>
          <p:cNvSpPr/>
          <p:nvPr/>
        </p:nvSpPr>
        <p:spPr>
          <a:xfrm>
            <a:off x="5085672" y="2064999"/>
            <a:ext cx="156210" cy="118110"/>
          </a:xfrm>
          <a:custGeom>
            <a:avLst/>
            <a:gdLst/>
            <a:ahLst/>
            <a:cxnLst/>
            <a:rect l="l" t="t" r="r" b="b"/>
            <a:pathLst>
              <a:path w="156209" h="118110">
                <a:moveTo>
                  <a:pt x="0" y="117703"/>
                </a:moveTo>
                <a:lnTo>
                  <a:pt x="155917" y="117703"/>
                </a:lnTo>
                <a:lnTo>
                  <a:pt x="155917" y="0"/>
                </a:lnTo>
                <a:lnTo>
                  <a:pt x="0" y="0"/>
                </a:lnTo>
                <a:lnTo>
                  <a:pt x="0" y="11770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latin typeface="+mj-lt"/>
            </a:endParaRPr>
          </a:p>
        </p:txBody>
      </p:sp>
      <p:sp>
        <p:nvSpPr>
          <p:cNvPr id="69" name="object 21"/>
          <p:cNvSpPr/>
          <p:nvPr/>
        </p:nvSpPr>
        <p:spPr>
          <a:xfrm>
            <a:off x="5085674" y="2064999"/>
            <a:ext cx="477520" cy="118110"/>
          </a:xfrm>
          <a:custGeom>
            <a:avLst/>
            <a:gdLst/>
            <a:ahLst/>
            <a:cxnLst/>
            <a:rect l="l" t="t" r="r" b="b"/>
            <a:pathLst>
              <a:path w="477519" h="118110">
                <a:moveTo>
                  <a:pt x="477367" y="117703"/>
                </a:moveTo>
                <a:lnTo>
                  <a:pt x="0" y="117703"/>
                </a:lnTo>
                <a:lnTo>
                  <a:pt x="0" y="0"/>
                </a:lnTo>
                <a:lnTo>
                  <a:pt x="477367" y="0"/>
                </a:lnTo>
                <a:lnTo>
                  <a:pt x="477367" y="117703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>
              <a:latin typeface="+mj-lt"/>
            </a:endParaRPr>
          </a:p>
        </p:txBody>
      </p:sp>
      <p:sp>
        <p:nvSpPr>
          <p:cNvPr id="70" name="object 22"/>
          <p:cNvSpPr/>
          <p:nvPr/>
        </p:nvSpPr>
        <p:spPr>
          <a:xfrm>
            <a:off x="5271441" y="1341975"/>
            <a:ext cx="0" cy="1800000"/>
          </a:xfrm>
          <a:custGeom>
            <a:avLst/>
            <a:gdLst/>
            <a:ahLst/>
            <a:cxnLst/>
            <a:rect l="l" t="t" r="r" b="b"/>
            <a:pathLst>
              <a:path h="3940810">
                <a:moveTo>
                  <a:pt x="0" y="0"/>
                </a:moveTo>
                <a:lnTo>
                  <a:pt x="0" y="3940708"/>
                </a:lnTo>
              </a:path>
            </a:pathLst>
          </a:custGeom>
          <a:ln w="59702">
            <a:solidFill>
              <a:srgbClr val="EB584D"/>
            </a:solidFill>
          </a:ln>
        </p:spPr>
        <p:txBody>
          <a:bodyPr wrap="square" lIns="0" tIns="0" rIns="0" bIns="0" rtlCol="0"/>
          <a:lstStyle/>
          <a:p>
            <a:endParaRPr>
              <a:latin typeface="+mj-lt"/>
            </a:endParaRPr>
          </a:p>
        </p:txBody>
      </p:sp>
      <p:sp>
        <p:nvSpPr>
          <p:cNvPr id="71" name="object 23"/>
          <p:cNvSpPr/>
          <p:nvPr/>
        </p:nvSpPr>
        <p:spPr>
          <a:xfrm>
            <a:off x="5342364" y="2416928"/>
            <a:ext cx="0" cy="720000"/>
          </a:xfrm>
          <a:custGeom>
            <a:avLst/>
            <a:gdLst/>
            <a:ahLst/>
            <a:cxnLst/>
            <a:rect l="l" t="t" r="r" b="b"/>
            <a:pathLst>
              <a:path h="1283970">
                <a:moveTo>
                  <a:pt x="0" y="0"/>
                </a:moveTo>
                <a:lnTo>
                  <a:pt x="0" y="1283703"/>
                </a:lnTo>
              </a:path>
            </a:pathLst>
          </a:custGeom>
          <a:ln w="52247">
            <a:solidFill>
              <a:srgbClr val="1B3E73"/>
            </a:solidFill>
          </a:ln>
        </p:spPr>
        <p:txBody>
          <a:bodyPr wrap="square" lIns="0" tIns="0" rIns="0" bIns="0" rtlCol="0"/>
          <a:lstStyle/>
          <a:p>
            <a:endParaRPr>
              <a:latin typeface="+mj-lt"/>
            </a:endParaRPr>
          </a:p>
        </p:txBody>
      </p:sp>
      <p:sp>
        <p:nvSpPr>
          <p:cNvPr id="72" name="object 24"/>
          <p:cNvSpPr txBox="1"/>
          <p:nvPr/>
        </p:nvSpPr>
        <p:spPr>
          <a:xfrm>
            <a:off x="8804744" y="4668710"/>
            <a:ext cx="183515" cy="1461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50" spc="120" dirty="0">
                <a:solidFill>
                  <a:srgbClr val="EB584D"/>
                </a:solidFill>
                <a:latin typeface="+mj-lt"/>
                <a:cs typeface="Trebuchet MS"/>
              </a:rPr>
              <a:t>60</a:t>
            </a:r>
            <a:endParaRPr sz="950">
              <a:latin typeface="+mj-lt"/>
              <a:cs typeface="Trebuchet MS"/>
            </a:endParaRPr>
          </a:p>
        </p:txBody>
      </p:sp>
      <p:sp>
        <p:nvSpPr>
          <p:cNvPr id="73" name="object 25"/>
          <p:cNvSpPr txBox="1"/>
          <p:nvPr/>
        </p:nvSpPr>
        <p:spPr>
          <a:xfrm>
            <a:off x="8970089" y="4775100"/>
            <a:ext cx="81915" cy="1461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50" spc="-55" dirty="0">
                <a:solidFill>
                  <a:srgbClr val="1B3E73"/>
                </a:solidFill>
                <a:latin typeface="+mj-lt"/>
                <a:cs typeface="Trebuchet MS"/>
              </a:rPr>
              <a:t>1</a:t>
            </a:r>
            <a:endParaRPr sz="950">
              <a:latin typeface="+mj-lt"/>
              <a:cs typeface="Trebuchet MS"/>
            </a:endParaRPr>
          </a:p>
        </p:txBody>
      </p:sp>
      <p:sp>
        <p:nvSpPr>
          <p:cNvPr id="74" name="object 26"/>
          <p:cNvSpPr txBox="1"/>
          <p:nvPr/>
        </p:nvSpPr>
        <p:spPr>
          <a:xfrm>
            <a:off x="7778364" y="4257267"/>
            <a:ext cx="163195" cy="1461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50" spc="40" dirty="0">
                <a:solidFill>
                  <a:srgbClr val="EB584D"/>
                </a:solidFill>
                <a:latin typeface="+mj-lt"/>
                <a:cs typeface="Trebuchet MS"/>
              </a:rPr>
              <a:t>10</a:t>
            </a:r>
            <a:endParaRPr sz="950">
              <a:latin typeface="+mj-lt"/>
              <a:cs typeface="Trebuchet MS"/>
            </a:endParaRPr>
          </a:p>
        </p:txBody>
      </p:sp>
      <p:sp>
        <p:nvSpPr>
          <p:cNvPr id="75" name="object 27"/>
          <p:cNvSpPr txBox="1"/>
          <p:nvPr/>
        </p:nvSpPr>
        <p:spPr>
          <a:xfrm>
            <a:off x="9066819" y="5021446"/>
            <a:ext cx="182245" cy="1461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50" spc="114" dirty="0">
                <a:solidFill>
                  <a:srgbClr val="EB584D"/>
                </a:solidFill>
                <a:latin typeface="+mj-lt"/>
                <a:cs typeface="Trebuchet MS"/>
              </a:rPr>
              <a:t>20</a:t>
            </a:r>
            <a:endParaRPr sz="950">
              <a:latin typeface="+mj-lt"/>
              <a:cs typeface="Trebuchet MS"/>
            </a:endParaRPr>
          </a:p>
        </p:txBody>
      </p:sp>
      <p:sp>
        <p:nvSpPr>
          <p:cNvPr id="76" name="object 28"/>
          <p:cNvSpPr txBox="1"/>
          <p:nvPr/>
        </p:nvSpPr>
        <p:spPr>
          <a:xfrm>
            <a:off x="8827161" y="4398212"/>
            <a:ext cx="106045" cy="1461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50" spc="135" dirty="0">
                <a:solidFill>
                  <a:srgbClr val="EB584D"/>
                </a:solidFill>
                <a:latin typeface="+mj-lt"/>
                <a:cs typeface="Trebuchet MS"/>
              </a:rPr>
              <a:t>8</a:t>
            </a:r>
            <a:endParaRPr sz="950">
              <a:latin typeface="+mj-lt"/>
              <a:cs typeface="Trebuchet MS"/>
            </a:endParaRPr>
          </a:p>
        </p:txBody>
      </p:sp>
      <p:sp>
        <p:nvSpPr>
          <p:cNvPr id="77" name="object 29"/>
          <p:cNvSpPr txBox="1"/>
          <p:nvPr/>
        </p:nvSpPr>
        <p:spPr>
          <a:xfrm>
            <a:off x="7419682" y="4354368"/>
            <a:ext cx="256540" cy="1461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50" spc="105" dirty="0">
                <a:solidFill>
                  <a:srgbClr val="EB584D"/>
                </a:solidFill>
                <a:latin typeface="+mj-lt"/>
                <a:cs typeface="Trebuchet MS"/>
              </a:rPr>
              <a:t>509</a:t>
            </a:r>
            <a:endParaRPr sz="950">
              <a:latin typeface="+mj-lt"/>
              <a:cs typeface="Trebuchet MS"/>
            </a:endParaRPr>
          </a:p>
        </p:txBody>
      </p:sp>
      <p:sp>
        <p:nvSpPr>
          <p:cNvPr id="78" name="object 30"/>
          <p:cNvSpPr txBox="1"/>
          <p:nvPr/>
        </p:nvSpPr>
        <p:spPr>
          <a:xfrm>
            <a:off x="7653023" y="5253054"/>
            <a:ext cx="149860" cy="1461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50" spc="-10" dirty="0">
                <a:solidFill>
                  <a:srgbClr val="1B3E73"/>
                </a:solidFill>
                <a:latin typeface="+mj-lt"/>
                <a:cs typeface="Trebuchet MS"/>
              </a:rPr>
              <a:t>17</a:t>
            </a:r>
            <a:endParaRPr sz="950">
              <a:latin typeface="+mj-lt"/>
              <a:cs typeface="Trebuchet MS"/>
            </a:endParaRPr>
          </a:p>
        </p:txBody>
      </p:sp>
      <p:sp>
        <p:nvSpPr>
          <p:cNvPr id="79" name="object 31"/>
          <p:cNvSpPr txBox="1"/>
          <p:nvPr/>
        </p:nvSpPr>
        <p:spPr>
          <a:xfrm>
            <a:off x="8135312" y="3823405"/>
            <a:ext cx="259715" cy="1461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50" spc="114" dirty="0">
                <a:solidFill>
                  <a:srgbClr val="EB584D"/>
                </a:solidFill>
                <a:latin typeface="+mj-lt"/>
                <a:cs typeface="Trebuchet MS"/>
              </a:rPr>
              <a:t>336</a:t>
            </a:r>
            <a:endParaRPr sz="950">
              <a:latin typeface="+mj-lt"/>
              <a:cs typeface="Trebuchet MS"/>
            </a:endParaRPr>
          </a:p>
        </p:txBody>
      </p:sp>
      <p:sp>
        <p:nvSpPr>
          <p:cNvPr id="80" name="object 32"/>
          <p:cNvSpPr txBox="1"/>
          <p:nvPr/>
        </p:nvSpPr>
        <p:spPr>
          <a:xfrm>
            <a:off x="8377446" y="4365020"/>
            <a:ext cx="184785" cy="1461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50" spc="125" dirty="0">
                <a:solidFill>
                  <a:srgbClr val="1B3E73"/>
                </a:solidFill>
                <a:latin typeface="+mj-lt"/>
                <a:cs typeface="Trebuchet MS"/>
              </a:rPr>
              <a:t>38</a:t>
            </a:r>
            <a:endParaRPr sz="950">
              <a:latin typeface="+mj-lt"/>
              <a:cs typeface="Trebuchet MS"/>
            </a:endParaRPr>
          </a:p>
        </p:txBody>
      </p:sp>
      <p:sp>
        <p:nvSpPr>
          <p:cNvPr id="81" name="object 33"/>
          <p:cNvSpPr txBox="1"/>
          <p:nvPr/>
        </p:nvSpPr>
        <p:spPr>
          <a:xfrm>
            <a:off x="9097411" y="4427318"/>
            <a:ext cx="255904" cy="1461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50" spc="105" dirty="0">
                <a:solidFill>
                  <a:srgbClr val="EB584D"/>
                </a:solidFill>
                <a:latin typeface="+mj-lt"/>
                <a:cs typeface="Trebuchet MS"/>
              </a:rPr>
              <a:t>253</a:t>
            </a:r>
            <a:endParaRPr sz="950">
              <a:latin typeface="+mj-lt"/>
              <a:cs typeface="Trebuchet MS"/>
            </a:endParaRPr>
          </a:p>
        </p:txBody>
      </p:sp>
      <p:sp>
        <p:nvSpPr>
          <p:cNvPr id="82" name="object 34"/>
          <p:cNvSpPr txBox="1"/>
          <p:nvPr/>
        </p:nvSpPr>
        <p:spPr>
          <a:xfrm>
            <a:off x="9330133" y="4867496"/>
            <a:ext cx="104139" cy="1461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50" spc="120" dirty="0">
                <a:solidFill>
                  <a:srgbClr val="1B3E73"/>
                </a:solidFill>
                <a:latin typeface="+mj-lt"/>
                <a:cs typeface="Trebuchet MS"/>
              </a:rPr>
              <a:t>3</a:t>
            </a:r>
            <a:endParaRPr sz="950">
              <a:latin typeface="+mj-lt"/>
              <a:cs typeface="Trebuchet MS"/>
            </a:endParaRPr>
          </a:p>
        </p:txBody>
      </p:sp>
      <p:sp>
        <p:nvSpPr>
          <p:cNvPr id="83" name="object 35"/>
          <p:cNvSpPr txBox="1"/>
          <p:nvPr/>
        </p:nvSpPr>
        <p:spPr>
          <a:xfrm>
            <a:off x="8669612" y="5001135"/>
            <a:ext cx="309880" cy="4305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080" algn="r">
              <a:lnSpc>
                <a:spcPct val="100000"/>
              </a:lnSpc>
            </a:pPr>
            <a:r>
              <a:rPr sz="950" spc="130" dirty="0">
                <a:solidFill>
                  <a:srgbClr val="EB584D"/>
                </a:solidFill>
                <a:latin typeface="+mj-lt"/>
                <a:cs typeface="Trebuchet MS"/>
              </a:rPr>
              <a:t>4</a:t>
            </a:r>
            <a:endParaRPr sz="950">
              <a:latin typeface="+mj-lt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950"/>
              </a:spcBef>
            </a:pPr>
            <a:r>
              <a:rPr sz="950" spc="45" dirty="0">
                <a:solidFill>
                  <a:srgbClr val="1B3E73"/>
                </a:solidFill>
                <a:latin typeface="+mj-lt"/>
                <a:cs typeface="Trebuchet MS"/>
              </a:rPr>
              <a:t>916</a:t>
            </a:r>
            <a:endParaRPr sz="950">
              <a:latin typeface="+mj-lt"/>
              <a:cs typeface="Trebuchet MS"/>
            </a:endParaRPr>
          </a:p>
        </p:txBody>
      </p:sp>
      <p:sp>
        <p:nvSpPr>
          <p:cNvPr id="84" name="object 36"/>
          <p:cNvSpPr txBox="1"/>
          <p:nvPr/>
        </p:nvSpPr>
        <p:spPr>
          <a:xfrm>
            <a:off x="8248762" y="3035444"/>
            <a:ext cx="1404620" cy="7315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200660" algn="ctr">
              <a:lnSpc>
                <a:spcPct val="100000"/>
              </a:lnSpc>
            </a:pPr>
            <a:r>
              <a:rPr sz="950" spc="130" dirty="0">
                <a:solidFill>
                  <a:srgbClr val="EB584D"/>
                </a:solidFill>
                <a:latin typeface="+mj-lt"/>
                <a:cs typeface="Trebuchet MS"/>
              </a:rPr>
              <a:t>44</a:t>
            </a:r>
            <a:endParaRPr sz="950">
              <a:latin typeface="+mj-lt"/>
              <a:cs typeface="Trebuchet MS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300">
              <a:latin typeface="+mj-lt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950" spc="120" dirty="0">
                <a:solidFill>
                  <a:srgbClr val="EB584D"/>
                </a:solidFill>
                <a:latin typeface="+mj-lt"/>
                <a:cs typeface="Trebuchet MS"/>
              </a:rPr>
              <a:t>33</a:t>
            </a:r>
            <a:endParaRPr sz="950">
              <a:latin typeface="+mj-lt"/>
              <a:cs typeface="Trebuchet MS"/>
            </a:endParaRPr>
          </a:p>
          <a:p>
            <a:pPr marR="5080" algn="r">
              <a:lnSpc>
                <a:spcPct val="100000"/>
              </a:lnSpc>
              <a:spcBef>
                <a:spcPts val="655"/>
              </a:spcBef>
            </a:pPr>
            <a:r>
              <a:rPr sz="950" spc="35" dirty="0">
                <a:solidFill>
                  <a:srgbClr val="EB584D"/>
                </a:solidFill>
                <a:latin typeface="+mj-lt"/>
                <a:cs typeface="Trebuchet MS"/>
              </a:rPr>
              <a:t>14</a:t>
            </a:r>
            <a:endParaRPr sz="950">
              <a:latin typeface="+mj-lt"/>
              <a:cs typeface="Trebuchet MS"/>
            </a:endParaRPr>
          </a:p>
        </p:txBody>
      </p:sp>
      <p:sp>
        <p:nvSpPr>
          <p:cNvPr id="85" name="object 37"/>
          <p:cNvSpPr txBox="1"/>
          <p:nvPr/>
        </p:nvSpPr>
        <p:spPr>
          <a:xfrm>
            <a:off x="8238110" y="4825634"/>
            <a:ext cx="160655" cy="1461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50" spc="30" dirty="0">
                <a:solidFill>
                  <a:srgbClr val="EB584D"/>
                </a:solidFill>
                <a:latin typeface="+mj-lt"/>
                <a:cs typeface="Trebuchet MS"/>
              </a:rPr>
              <a:t>13</a:t>
            </a:r>
            <a:endParaRPr sz="950">
              <a:latin typeface="+mj-lt"/>
              <a:cs typeface="Trebuchet MS"/>
            </a:endParaRPr>
          </a:p>
        </p:txBody>
      </p:sp>
      <p:sp>
        <p:nvSpPr>
          <p:cNvPr id="86" name="object 38"/>
          <p:cNvSpPr txBox="1"/>
          <p:nvPr/>
        </p:nvSpPr>
        <p:spPr>
          <a:xfrm>
            <a:off x="10495973" y="4427442"/>
            <a:ext cx="250190" cy="1461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50" spc="90" dirty="0">
                <a:solidFill>
                  <a:srgbClr val="EB584D"/>
                </a:solidFill>
                <a:latin typeface="+mj-lt"/>
                <a:cs typeface="Trebuchet MS"/>
              </a:rPr>
              <a:t>872</a:t>
            </a:r>
            <a:endParaRPr sz="950">
              <a:latin typeface="+mj-lt"/>
              <a:cs typeface="Trebuchet MS"/>
            </a:endParaRPr>
          </a:p>
        </p:txBody>
      </p:sp>
      <p:sp>
        <p:nvSpPr>
          <p:cNvPr id="87" name="object 39"/>
          <p:cNvSpPr txBox="1"/>
          <p:nvPr/>
        </p:nvSpPr>
        <p:spPr>
          <a:xfrm>
            <a:off x="10681630" y="3968438"/>
            <a:ext cx="271780" cy="1461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50" dirty="0">
                <a:solidFill>
                  <a:srgbClr val="1B3E73"/>
                </a:solidFill>
                <a:latin typeface="+mj-lt"/>
                <a:cs typeface="Trebuchet MS"/>
              </a:rPr>
              <a:t>11</a:t>
            </a:r>
            <a:r>
              <a:rPr sz="950" spc="-20" dirty="0">
                <a:solidFill>
                  <a:srgbClr val="1B3E73"/>
                </a:solidFill>
                <a:latin typeface="+mj-lt"/>
                <a:cs typeface="Trebuchet MS"/>
              </a:rPr>
              <a:t>3</a:t>
            </a:r>
            <a:r>
              <a:rPr sz="950" spc="-55" dirty="0">
                <a:solidFill>
                  <a:srgbClr val="1B3E73"/>
                </a:solidFill>
                <a:latin typeface="+mj-lt"/>
                <a:cs typeface="Trebuchet MS"/>
              </a:rPr>
              <a:t>1</a:t>
            </a:r>
            <a:endParaRPr sz="950">
              <a:latin typeface="+mj-lt"/>
              <a:cs typeface="Trebuchet MS"/>
            </a:endParaRPr>
          </a:p>
        </p:txBody>
      </p:sp>
      <p:sp>
        <p:nvSpPr>
          <p:cNvPr id="88" name="object 40"/>
          <p:cNvSpPr txBox="1"/>
          <p:nvPr/>
        </p:nvSpPr>
        <p:spPr>
          <a:xfrm>
            <a:off x="7299791" y="3900938"/>
            <a:ext cx="101600" cy="1461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50" u="sng" spc="95" dirty="0">
                <a:solidFill>
                  <a:srgbClr val="EB584D"/>
                </a:solidFill>
                <a:latin typeface="+mj-lt"/>
                <a:cs typeface="Trebuchet MS"/>
              </a:rPr>
              <a:t>2</a:t>
            </a:r>
            <a:endParaRPr sz="950">
              <a:latin typeface="+mj-lt"/>
              <a:cs typeface="Trebuchet MS"/>
            </a:endParaRPr>
          </a:p>
        </p:txBody>
      </p:sp>
      <p:sp>
        <p:nvSpPr>
          <p:cNvPr id="48" name="object 6"/>
          <p:cNvSpPr/>
          <p:nvPr/>
        </p:nvSpPr>
        <p:spPr>
          <a:xfrm>
            <a:off x="6051883" y="6028261"/>
            <a:ext cx="105410" cy="105410"/>
          </a:xfrm>
          <a:custGeom>
            <a:avLst/>
            <a:gdLst/>
            <a:ahLst/>
            <a:cxnLst/>
            <a:rect l="l" t="t" r="r" b="b"/>
            <a:pathLst>
              <a:path w="105409" h="105410">
                <a:moveTo>
                  <a:pt x="105321" y="105321"/>
                </a:moveTo>
                <a:lnTo>
                  <a:pt x="0" y="105321"/>
                </a:lnTo>
                <a:lnTo>
                  <a:pt x="0" y="0"/>
                </a:lnTo>
                <a:lnTo>
                  <a:pt x="105321" y="0"/>
                </a:lnTo>
                <a:lnTo>
                  <a:pt x="105321" y="105321"/>
                </a:lnTo>
                <a:close/>
              </a:path>
            </a:pathLst>
          </a:custGeom>
          <a:solidFill>
            <a:srgbClr val="1B3E73"/>
          </a:solidFill>
        </p:spPr>
        <p:txBody>
          <a:bodyPr wrap="square" lIns="0" tIns="0" rIns="0" bIns="0" rtlCol="0"/>
          <a:lstStyle/>
          <a:p>
            <a:endParaRPr>
              <a:latin typeface="+mj-lt"/>
            </a:endParaRPr>
          </a:p>
        </p:txBody>
      </p:sp>
      <p:sp>
        <p:nvSpPr>
          <p:cNvPr id="49" name="object 7"/>
          <p:cNvSpPr/>
          <p:nvPr/>
        </p:nvSpPr>
        <p:spPr>
          <a:xfrm>
            <a:off x="6051883" y="5798950"/>
            <a:ext cx="105410" cy="105410"/>
          </a:xfrm>
          <a:custGeom>
            <a:avLst/>
            <a:gdLst/>
            <a:ahLst/>
            <a:cxnLst/>
            <a:rect l="l" t="t" r="r" b="b"/>
            <a:pathLst>
              <a:path w="105409" h="105410">
                <a:moveTo>
                  <a:pt x="105321" y="105321"/>
                </a:moveTo>
                <a:lnTo>
                  <a:pt x="0" y="105321"/>
                </a:lnTo>
                <a:lnTo>
                  <a:pt x="0" y="0"/>
                </a:lnTo>
                <a:lnTo>
                  <a:pt x="105321" y="0"/>
                </a:lnTo>
                <a:lnTo>
                  <a:pt x="105321" y="105321"/>
                </a:lnTo>
                <a:close/>
              </a:path>
            </a:pathLst>
          </a:custGeom>
          <a:solidFill>
            <a:srgbClr val="EB584D"/>
          </a:solidFill>
        </p:spPr>
        <p:txBody>
          <a:bodyPr wrap="square" lIns="0" tIns="0" rIns="0" bIns="0" rtlCol="0"/>
          <a:lstStyle/>
          <a:p>
            <a:endParaRPr>
              <a:latin typeface="+mj-lt"/>
            </a:endParaRPr>
          </a:p>
        </p:txBody>
      </p:sp>
      <p:sp>
        <p:nvSpPr>
          <p:cNvPr id="50" name="object 8"/>
          <p:cNvSpPr txBox="1"/>
          <p:nvPr/>
        </p:nvSpPr>
        <p:spPr>
          <a:xfrm>
            <a:off x="4751979" y="5770922"/>
            <a:ext cx="1205230" cy="3872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spc="-35" dirty="0">
                <a:solidFill>
                  <a:srgbClr val="EB584D"/>
                </a:solidFill>
                <a:latin typeface="+mj-lt"/>
                <a:cs typeface="Arial"/>
              </a:rPr>
              <a:t>DISTRICT</a:t>
            </a:r>
            <a:r>
              <a:rPr sz="1050" spc="-120" dirty="0">
                <a:solidFill>
                  <a:srgbClr val="EB584D"/>
                </a:solidFill>
                <a:latin typeface="+mj-lt"/>
                <a:cs typeface="Arial"/>
              </a:rPr>
              <a:t> </a:t>
            </a:r>
            <a:r>
              <a:rPr sz="1050" spc="-35" dirty="0">
                <a:solidFill>
                  <a:srgbClr val="EB584D"/>
                </a:solidFill>
                <a:latin typeface="+mj-lt"/>
                <a:cs typeface="Arial"/>
              </a:rPr>
              <a:t>HEATING</a:t>
            </a:r>
            <a:endParaRPr sz="1050" dirty="0">
              <a:latin typeface="+mj-lt"/>
              <a:cs typeface="Arial"/>
            </a:endParaRPr>
          </a:p>
          <a:p>
            <a:pPr marL="368935">
              <a:lnSpc>
                <a:spcPct val="100000"/>
              </a:lnSpc>
              <a:spcBef>
                <a:spcPts val="530"/>
              </a:spcBef>
            </a:pPr>
            <a:r>
              <a:rPr sz="1050" spc="-35" dirty="0">
                <a:solidFill>
                  <a:srgbClr val="1B3E73"/>
                </a:solidFill>
                <a:latin typeface="+mj-lt"/>
                <a:cs typeface="Arial"/>
              </a:rPr>
              <a:t>ELECTRICITY</a:t>
            </a:r>
            <a:endParaRPr sz="1050" dirty="0">
              <a:latin typeface="+mj-lt"/>
              <a:cs typeface="Arial"/>
            </a:endParaRPr>
          </a:p>
        </p:txBody>
      </p:sp>
      <p:sp>
        <p:nvSpPr>
          <p:cNvPr id="2" name="Rettangolo 1"/>
          <p:cNvSpPr/>
          <p:nvPr/>
        </p:nvSpPr>
        <p:spPr>
          <a:xfrm rot="16200000">
            <a:off x="10602011" y="5116928"/>
            <a:ext cx="227273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i="1" spc="30" dirty="0">
                <a:latin typeface="+mj-lt"/>
                <a:cs typeface="Calibri"/>
              </a:rPr>
              <a:t>source: </a:t>
            </a:r>
            <a:r>
              <a:rPr lang="en-US" sz="1100" i="1" spc="45" dirty="0" smtClean="0">
                <a:latin typeface="+mj-lt"/>
                <a:cs typeface="Calibri"/>
              </a:rPr>
              <a:t>EGEC market report 2017.</a:t>
            </a:r>
            <a:endParaRPr lang="it-IT" sz="1100" i="1" dirty="0">
              <a:latin typeface="+mj-lt"/>
            </a:endParaRPr>
          </a:p>
        </p:txBody>
      </p:sp>
      <p:sp>
        <p:nvSpPr>
          <p:cNvPr id="44" name="object 10"/>
          <p:cNvSpPr txBox="1"/>
          <p:nvPr/>
        </p:nvSpPr>
        <p:spPr>
          <a:xfrm>
            <a:off x="4889773" y="2234703"/>
            <a:ext cx="704215" cy="1461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1645">
              <a:lnSpc>
                <a:spcPct val="100000"/>
              </a:lnSpc>
            </a:pPr>
            <a:r>
              <a:rPr sz="950" spc="100" dirty="0" smtClean="0">
                <a:solidFill>
                  <a:srgbClr val="1B3E73"/>
                </a:solidFill>
                <a:latin typeface="+mj-lt"/>
                <a:cs typeface="Trebuchet MS"/>
              </a:rPr>
              <a:t>708</a:t>
            </a:r>
            <a:endParaRPr sz="950" dirty="0">
              <a:latin typeface="+mj-lt"/>
              <a:cs typeface="Trebuchet MS"/>
            </a:endParaRPr>
          </a:p>
        </p:txBody>
      </p:sp>
      <p:grpSp>
        <p:nvGrpSpPr>
          <p:cNvPr id="3" name="Gruppo 2"/>
          <p:cNvGrpSpPr/>
          <p:nvPr/>
        </p:nvGrpSpPr>
        <p:grpSpPr>
          <a:xfrm>
            <a:off x="539102" y="1490103"/>
            <a:ext cx="2006889" cy="2767164"/>
            <a:chOff x="539103" y="1490103"/>
            <a:chExt cx="1272448" cy="2268000"/>
          </a:xfrm>
        </p:grpSpPr>
        <p:sp>
          <p:nvSpPr>
            <p:cNvPr id="52" name="Rectangle 7"/>
            <p:cNvSpPr/>
            <p:nvPr/>
          </p:nvSpPr>
          <p:spPr>
            <a:xfrm>
              <a:off x="539104" y="2570103"/>
              <a:ext cx="1259999" cy="1188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+mj-lt"/>
              </a:endParaRPr>
            </a:p>
          </p:txBody>
        </p:sp>
        <p:grpSp>
          <p:nvGrpSpPr>
            <p:cNvPr id="55" name="Group 9">
              <a:extLst>
                <a:ext uri="{FF2B5EF4-FFF2-40B4-BE49-F238E27FC236}">
                  <a16:creationId xmlns="" xmlns:a16="http://schemas.microsoft.com/office/drawing/2014/main" id="{AF9F2FA5-DD28-4E6D-A3D1-ECFED01828F6}"/>
                </a:ext>
              </a:extLst>
            </p:cNvPr>
            <p:cNvGrpSpPr/>
            <p:nvPr/>
          </p:nvGrpSpPr>
          <p:grpSpPr>
            <a:xfrm>
              <a:off x="539103" y="1490103"/>
              <a:ext cx="1260000" cy="1080000"/>
              <a:chOff x="2957410" y="7251700"/>
              <a:chExt cx="1501817" cy="1043627"/>
            </a:xfrm>
            <a:solidFill>
              <a:srgbClr val="3C5D69"/>
            </a:solidFill>
          </p:grpSpPr>
          <p:sp>
            <p:nvSpPr>
              <p:cNvPr id="106" name="Speech Bubble: Rectangle 20">
                <a:extLst>
                  <a:ext uri="{FF2B5EF4-FFF2-40B4-BE49-F238E27FC236}">
                    <a16:creationId xmlns="" xmlns:a16="http://schemas.microsoft.com/office/drawing/2014/main" id="{980D9FA1-CA43-4D5E-871B-D40A0738AA86}"/>
                  </a:ext>
                </a:extLst>
              </p:cNvPr>
              <p:cNvSpPr/>
              <p:nvPr/>
            </p:nvSpPr>
            <p:spPr>
              <a:xfrm>
                <a:off x="2957410" y="7251700"/>
                <a:ext cx="1501817" cy="1043627"/>
              </a:xfrm>
              <a:prstGeom prst="wedgeRectCallout">
                <a:avLst/>
              </a:prstGeom>
              <a:solidFill>
                <a:srgbClr val="A4A8B3"/>
              </a:solidFill>
              <a:ln w="3175">
                <a:noFill/>
                <a:round/>
                <a:headEnd/>
                <a:tailEnd/>
              </a:ln>
            </p:spPr>
            <p:txBody>
              <a:bodyPr rot="0" spcFirstLastPara="0" vertOverflow="overflow" horzOverflow="overflow" vert="horz" wrap="square" lIns="93252" tIns="46627" rIns="93252" bIns="46627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932518"/>
                <a:endParaRPr lang="en-US" sz="1938">
                  <a:solidFill>
                    <a:prstClr val="black"/>
                  </a:solidFill>
                  <a:latin typeface="+mj-lt"/>
                </a:endParaRPr>
              </a:p>
            </p:txBody>
          </p:sp>
          <p:sp>
            <p:nvSpPr>
              <p:cNvPr id="107" name="TextBox 57">
                <a:extLst>
                  <a:ext uri="{FF2B5EF4-FFF2-40B4-BE49-F238E27FC236}">
                    <a16:creationId xmlns="" xmlns:a16="http://schemas.microsoft.com/office/drawing/2014/main" id="{2BA24C10-8D31-443A-80E9-F6F747C1DD32}"/>
                  </a:ext>
                </a:extLst>
              </p:cNvPr>
              <p:cNvSpPr txBox="1"/>
              <p:nvPr/>
            </p:nvSpPr>
            <p:spPr>
              <a:xfrm>
                <a:off x="2957411" y="7251700"/>
                <a:ext cx="1501816" cy="1043627"/>
              </a:xfrm>
              <a:prstGeom prst="rect">
                <a:avLst/>
              </a:prstGeom>
              <a:solidFill>
                <a:srgbClr val="A4A8B3"/>
              </a:solidFill>
            </p:spPr>
            <p:txBody>
              <a:bodyPr wrap="square" rIns="36000" rtlCol="0" anchor="ctr">
                <a:noAutofit/>
              </a:bodyPr>
              <a:lstStyle/>
              <a:p>
                <a:r>
                  <a:rPr lang="en-US" altLang="ja-JP" sz="4400" b="1" dirty="0" smtClean="0">
                    <a:solidFill>
                      <a:schemeClr val="bg1"/>
                    </a:solidFill>
                    <a:latin typeface="+mj-lt"/>
                  </a:rPr>
                  <a:t>102</a:t>
                </a:r>
                <a:endParaRPr lang="en-US" altLang="ja-JP" sz="4400" b="1" dirty="0">
                  <a:solidFill>
                    <a:schemeClr val="bg1"/>
                  </a:solidFill>
                  <a:latin typeface="+mj-lt"/>
                </a:endParaRPr>
              </a:p>
              <a:p>
                <a:r>
                  <a:rPr lang="en-US" altLang="ja-JP" sz="2000" b="1" dirty="0" smtClean="0">
                    <a:solidFill>
                      <a:schemeClr val="bg1"/>
                    </a:solidFill>
                    <a:latin typeface="+mj-lt"/>
                  </a:rPr>
                  <a:t>POWER PLANTS</a:t>
                </a:r>
                <a:endParaRPr lang="en-US" sz="2000" b="1" spc="30" dirty="0">
                  <a:solidFill>
                    <a:schemeClr val="bg1"/>
                  </a:solidFill>
                  <a:latin typeface="+mj-lt"/>
                </a:endParaRPr>
              </a:p>
            </p:txBody>
          </p:sp>
        </p:grpSp>
        <p:sp>
          <p:nvSpPr>
            <p:cNvPr id="111" name="Segnaposto contenuto 1"/>
            <p:cNvSpPr txBox="1">
              <a:spLocks/>
            </p:cNvSpPr>
            <p:nvPr/>
          </p:nvSpPr>
          <p:spPr>
            <a:xfrm>
              <a:off x="559553" y="2818048"/>
              <a:ext cx="1251998" cy="843777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Wingdings" panose="05000000000000000000" pitchFamily="2" charset="2"/>
                <a:buChar char="§"/>
                <a:defRPr sz="2000" kern="1200">
                  <a:solidFill>
                    <a:schemeClr val="tx2">
                      <a:lumMod val="75000"/>
                    </a:schemeClr>
                  </a:solidFill>
                  <a:latin typeface="+mj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Char char="§"/>
                <a:defRPr sz="1800" kern="1200">
                  <a:solidFill>
                    <a:schemeClr val="tx2">
                      <a:lumMod val="75000"/>
                    </a:schemeClr>
                  </a:solidFill>
                  <a:latin typeface="+mj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Char char="§"/>
                <a:defRPr sz="1600" kern="1200">
                  <a:solidFill>
                    <a:schemeClr val="tx2">
                      <a:lumMod val="75000"/>
                    </a:schemeClr>
                  </a:solidFill>
                  <a:latin typeface="+mj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Char char="§"/>
                <a:defRPr sz="1600" kern="1200">
                  <a:solidFill>
                    <a:schemeClr val="tx2">
                      <a:lumMod val="75000"/>
                    </a:schemeClr>
                  </a:solidFill>
                  <a:latin typeface="+mj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Char char="§"/>
                <a:defRPr sz="1600" kern="1200">
                  <a:solidFill>
                    <a:schemeClr val="tx2">
                      <a:lumMod val="75000"/>
                    </a:schemeClr>
                  </a:solidFill>
                  <a:latin typeface="+mj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dirty="0" smtClean="0"/>
                <a:t>7 countries</a:t>
              </a:r>
            </a:p>
            <a:p>
              <a:pPr marL="0" indent="0">
                <a:buNone/>
              </a:pPr>
              <a:r>
                <a:rPr lang="en-US" dirty="0" smtClean="0"/>
                <a:t>2,5 </a:t>
              </a:r>
              <a:r>
                <a:rPr lang="en-US" dirty="0" err="1" smtClean="0"/>
                <a:t>GWe</a:t>
              </a:r>
              <a:endParaRPr lang="en-US" dirty="0" smtClean="0"/>
            </a:p>
          </p:txBody>
        </p:sp>
      </p:grpSp>
      <p:sp>
        <p:nvSpPr>
          <p:cNvPr id="4" name="Rettangolo 3"/>
          <p:cNvSpPr/>
          <p:nvPr/>
        </p:nvSpPr>
        <p:spPr>
          <a:xfrm>
            <a:off x="4194629" y="1219200"/>
            <a:ext cx="2090057" cy="25979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j-lt"/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5672" y="1130113"/>
            <a:ext cx="1578587" cy="2075780"/>
          </a:xfrm>
          <a:prstGeom prst="rect">
            <a:avLst/>
          </a:prstGeom>
        </p:spPr>
      </p:pic>
      <p:grpSp>
        <p:nvGrpSpPr>
          <p:cNvPr id="56" name="Gruppo 55"/>
          <p:cNvGrpSpPr/>
          <p:nvPr/>
        </p:nvGrpSpPr>
        <p:grpSpPr>
          <a:xfrm>
            <a:off x="2619116" y="1498246"/>
            <a:ext cx="2006889" cy="2767164"/>
            <a:chOff x="539103" y="1490103"/>
            <a:chExt cx="1272448" cy="2268000"/>
          </a:xfrm>
        </p:grpSpPr>
        <p:sp>
          <p:nvSpPr>
            <p:cNvPr id="66" name="Rectangle 7"/>
            <p:cNvSpPr/>
            <p:nvPr/>
          </p:nvSpPr>
          <p:spPr>
            <a:xfrm>
              <a:off x="539104" y="2570103"/>
              <a:ext cx="1259999" cy="1188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+mj-lt"/>
              </a:endParaRPr>
            </a:p>
          </p:txBody>
        </p:sp>
        <p:grpSp>
          <p:nvGrpSpPr>
            <p:cNvPr id="89" name="Group 9">
              <a:extLst>
                <a:ext uri="{FF2B5EF4-FFF2-40B4-BE49-F238E27FC236}">
                  <a16:creationId xmlns="" xmlns:a16="http://schemas.microsoft.com/office/drawing/2014/main" id="{AF9F2FA5-DD28-4E6D-A3D1-ECFED01828F6}"/>
                </a:ext>
              </a:extLst>
            </p:cNvPr>
            <p:cNvGrpSpPr/>
            <p:nvPr/>
          </p:nvGrpSpPr>
          <p:grpSpPr>
            <a:xfrm>
              <a:off x="539103" y="1490103"/>
              <a:ext cx="1260000" cy="1080000"/>
              <a:chOff x="2957410" y="7251700"/>
              <a:chExt cx="1501817" cy="1043627"/>
            </a:xfrm>
            <a:solidFill>
              <a:srgbClr val="3C5D69"/>
            </a:solidFill>
          </p:grpSpPr>
          <p:sp>
            <p:nvSpPr>
              <p:cNvPr id="91" name="Speech Bubble: Rectangle 20">
                <a:extLst>
                  <a:ext uri="{FF2B5EF4-FFF2-40B4-BE49-F238E27FC236}">
                    <a16:creationId xmlns="" xmlns:a16="http://schemas.microsoft.com/office/drawing/2014/main" id="{980D9FA1-CA43-4D5E-871B-D40A0738AA86}"/>
                  </a:ext>
                </a:extLst>
              </p:cNvPr>
              <p:cNvSpPr/>
              <p:nvPr/>
            </p:nvSpPr>
            <p:spPr>
              <a:xfrm>
                <a:off x="2957410" y="7251700"/>
                <a:ext cx="1501817" cy="1043627"/>
              </a:xfrm>
              <a:prstGeom prst="wedgeRectCallout">
                <a:avLst/>
              </a:prstGeom>
              <a:solidFill>
                <a:srgbClr val="A4A8B3"/>
              </a:solidFill>
              <a:ln w="3175">
                <a:noFill/>
                <a:round/>
                <a:headEnd/>
                <a:tailEnd/>
              </a:ln>
            </p:spPr>
            <p:txBody>
              <a:bodyPr rot="0" spcFirstLastPara="0" vertOverflow="overflow" horzOverflow="overflow" vert="horz" wrap="square" lIns="93252" tIns="46627" rIns="93252" bIns="46627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932518"/>
                <a:endParaRPr lang="en-US" sz="1938">
                  <a:solidFill>
                    <a:prstClr val="black"/>
                  </a:solidFill>
                  <a:latin typeface="+mj-lt"/>
                </a:endParaRPr>
              </a:p>
            </p:txBody>
          </p:sp>
          <p:sp>
            <p:nvSpPr>
              <p:cNvPr id="92" name="TextBox 57">
                <a:extLst>
                  <a:ext uri="{FF2B5EF4-FFF2-40B4-BE49-F238E27FC236}">
                    <a16:creationId xmlns="" xmlns:a16="http://schemas.microsoft.com/office/drawing/2014/main" id="{2BA24C10-8D31-443A-80E9-F6F747C1DD32}"/>
                  </a:ext>
                </a:extLst>
              </p:cNvPr>
              <p:cNvSpPr txBox="1"/>
              <p:nvPr/>
            </p:nvSpPr>
            <p:spPr>
              <a:xfrm>
                <a:off x="2957411" y="7251700"/>
                <a:ext cx="1501816" cy="1043627"/>
              </a:xfrm>
              <a:prstGeom prst="rect">
                <a:avLst/>
              </a:prstGeom>
              <a:solidFill>
                <a:srgbClr val="A4A8B3"/>
              </a:solidFill>
            </p:spPr>
            <p:txBody>
              <a:bodyPr wrap="square" rIns="36000" rtlCol="0" anchor="ctr">
                <a:noAutofit/>
              </a:bodyPr>
              <a:lstStyle/>
              <a:p>
                <a:r>
                  <a:rPr lang="en-US" altLang="ja-JP" sz="4400" b="1" dirty="0" smtClean="0">
                    <a:solidFill>
                      <a:schemeClr val="bg1"/>
                    </a:solidFill>
                    <a:latin typeface="+mj-lt"/>
                  </a:rPr>
                  <a:t>280</a:t>
                </a:r>
                <a:endParaRPr lang="en-US" altLang="ja-JP" sz="4400" b="1" dirty="0">
                  <a:solidFill>
                    <a:schemeClr val="bg1"/>
                  </a:solidFill>
                  <a:latin typeface="+mj-lt"/>
                </a:endParaRPr>
              </a:p>
              <a:p>
                <a:r>
                  <a:rPr lang="en-US" altLang="ja-JP" sz="2000" b="1" dirty="0" smtClean="0">
                    <a:solidFill>
                      <a:schemeClr val="bg1"/>
                    </a:solidFill>
                    <a:latin typeface="+mj-lt"/>
                  </a:rPr>
                  <a:t>DISTRICT HEATING</a:t>
                </a:r>
                <a:endParaRPr lang="en-US" sz="2000" b="1" spc="30" dirty="0">
                  <a:solidFill>
                    <a:schemeClr val="bg1"/>
                  </a:solidFill>
                  <a:latin typeface="+mj-lt"/>
                </a:endParaRPr>
              </a:p>
            </p:txBody>
          </p:sp>
        </p:grpSp>
        <p:sp>
          <p:nvSpPr>
            <p:cNvPr id="90" name="Segnaposto contenuto 1"/>
            <p:cNvSpPr txBox="1">
              <a:spLocks/>
            </p:cNvSpPr>
            <p:nvPr/>
          </p:nvSpPr>
          <p:spPr>
            <a:xfrm>
              <a:off x="559553" y="2818048"/>
              <a:ext cx="1251998" cy="843777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Wingdings" panose="05000000000000000000" pitchFamily="2" charset="2"/>
                <a:buChar char="§"/>
                <a:defRPr sz="2000" kern="1200">
                  <a:solidFill>
                    <a:schemeClr val="tx2">
                      <a:lumMod val="75000"/>
                    </a:schemeClr>
                  </a:solidFill>
                  <a:latin typeface="+mj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Char char="§"/>
                <a:defRPr sz="1800" kern="1200">
                  <a:solidFill>
                    <a:schemeClr val="tx2">
                      <a:lumMod val="75000"/>
                    </a:schemeClr>
                  </a:solidFill>
                  <a:latin typeface="+mj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Char char="§"/>
                <a:defRPr sz="1600" kern="1200">
                  <a:solidFill>
                    <a:schemeClr val="tx2">
                      <a:lumMod val="75000"/>
                    </a:schemeClr>
                  </a:solidFill>
                  <a:latin typeface="+mj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Char char="§"/>
                <a:defRPr sz="1600" kern="1200">
                  <a:solidFill>
                    <a:schemeClr val="tx2">
                      <a:lumMod val="75000"/>
                    </a:schemeClr>
                  </a:solidFill>
                  <a:latin typeface="+mj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Char char="§"/>
                <a:defRPr sz="1600" kern="1200">
                  <a:solidFill>
                    <a:schemeClr val="tx2">
                      <a:lumMod val="75000"/>
                    </a:schemeClr>
                  </a:solidFill>
                  <a:latin typeface="+mj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dirty="0" smtClean="0"/>
                <a:t>24 countries</a:t>
              </a:r>
            </a:p>
          </p:txBody>
        </p:sp>
      </p:grpSp>
      <p:sp>
        <p:nvSpPr>
          <p:cNvPr id="6" name="Segnaposto piè di pagina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US" smtClean="0"/>
              <a:t>The role of ORC towards electricity decarbonisation </a:t>
            </a:r>
            <a:endParaRPr lang="de-DE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2CEFE82-39F2-4F47-8A0C-D5AB3496FA5C}" type="slidenum">
              <a:rPr lang="de-DE" smtClean="0"/>
              <a:pPr/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35134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339"/>
          <p:cNvSpPr/>
          <p:nvPr/>
        </p:nvSpPr>
        <p:spPr>
          <a:xfrm>
            <a:off x="1987279" y="2612515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76" y="0"/>
                </a:moveTo>
                <a:lnTo>
                  <a:pt x="0" y="177"/>
                </a:lnTo>
                <a:lnTo>
                  <a:pt x="203" y="203"/>
                </a:lnTo>
                <a:lnTo>
                  <a:pt x="203" y="0"/>
                </a:lnTo>
                <a:close/>
              </a:path>
            </a:pathLst>
          </a:custGeom>
          <a:ln w="3670">
            <a:solidFill>
              <a:srgbClr val="F8F9FA"/>
            </a:solidFill>
          </a:ln>
        </p:spPr>
        <p:txBody>
          <a:bodyPr wrap="square" lIns="0" tIns="0" rIns="0" bIns="0" rtlCol="0"/>
          <a:lstStyle/>
          <a:p>
            <a:endParaRPr>
              <a:latin typeface="+mj-lt"/>
            </a:endParaRPr>
          </a:p>
        </p:txBody>
      </p:sp>
      <p:sp>
        <p:nvSpPr>
          <p:cNvPr id="8" name="object 340"/>
          <p:cNvSpPr txBox="1"/>
          <p:nvPr/>
        </p:nvSpPr>
        <p:spPr>
          <a:xfrm>
            <a:off x="1186923" y="6136996"/>
            <a:ext cx="292735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40" dirty="0">
                <a:solidFill>
                  <a:srgbClr val="FFFFFF"/>
                </a:solidFill>
                <a:latin typeface="+mj-lt"/>
                <a:cs typeface="Calibri"/>
              </a:rPr>
              <a:t>0-10</a:t>
            </a:r>
            <a:endParaRPr sz="1000">
              <a:latin typeface="+mj-lt"/>
              <a:cs typeface="Calibri"/>
            </a:endParaRPr>
          </a:p>
        </p:txBody>
      </p:sp>
      <p:sp>
        <p:nvSpPr>
          <p:cNvPr id="10" name="object 342"/>
          <p:cNvSpPr txBox="1"/>
          <p:nvPr/>
        </p:nvSpPr>
        <p:spPr>
          <a:xfrm>
            <a:off x="1149658" y="5814271"/>
            <a:ext cx="367030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45" dirty="0">
                <a:solidFill>
                  <a:srgbClr val="FFFFFF"/>
                </a:solidFill>
                <a:latin typeface="+mj-lt"/>
                <a:cs typeface="Calibri"/>
              </a:rPr>
              <a:t>10-50</a:t>
            </a:r>
            <a:endParaRPr sz="1000">
              <a:latin typeface="+mj-lt"/>
              <a:cs typeface="Calibri"/>
            </a:endParaRPr>
          </a:p>
        </p:txBody>
      </p:sp>
      <p:sp>
        <p:nvSpPr>
          <p:cNvPr id="11" name="object 343"/>
          <p:cNvSpPr txBox="1"/>
          <p:nvPr/>
        </p:nvSpPr>
        <p:spPr>
          <a:xfrm>
            <a:off x="1111732" y="5491567"/>
            <a:ext cx="443230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45" dirty="0">
                <a:solidFill>
                  <a:srgbClr val="FFFFFF"/>
                </a:solidFill>
                <a:latin typeface="+mj-lt"/>
                <a:cs typeface="Calibri"/>
              </a:rPr>
              <a:t>50-100</a:t>
            </a:r>
            <a:endParaRPr sz="1000">
              <a:latin typeface="+mj-lt"/>
              <a:cs typeface="Calibri"/>
            </a:endParaRPr>
          </a:p>
        </p:txBody>
      </p:sp>
      <p:sp>
        <p:nvSpPr>
          <p:cNvPr id="12" name="object 344"/>
          <p:cNvSpPr txBox="1"/>
          <p:nvPr/>
        </p:nvSpPr>
        <p:spPr>
          <a:xfrm>
            <a:off x="1164855" y="5168864"/>
            <a:ext cx="337185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25" dirty="0">
                <a:solidFill>
                  <a:srgbClr val="FFFFFF"/>
                </a:solidFill>
                <a:latin typeface="+mj-lt"/>
                <a:cs typeface="Calibri"/>
              </a:rPr>
              <a:t>&gt;</a:t>
            </a:r>
            <a:r>
              <a:rPr sz="1000" spc="-85" dirty="0">
                <a:solidFill>
                  <a:srgbClr val="FFFFFF"/>
                </a:solidFill>
                <a:latin typeface="+mj-lt"/>
                <a:cs typeface="Calibri"/>
              </a:rPr>
              <a:t> </a:t>
            </a:r>
            <a:r>
              <a:rPr sz="1000" spc="20" dirty="0">
                <a:solidFill>
                  <a:srgbClr val="FFFFFF"/>
                </a:solidFill>
                <a:latin typeface="+mj-lt"/>
                <a:cs typeface="Calibri"/>
              </a:rPr>
              <a:t>100</a:t>
            </a:r>
            <a:endParaRPr sz="1000">
              <a:latin typeface="+mj-lt"/>
              <a:cs typeface="Calibri"/>
            </a:endParaRPr>
          </a:p>
        </p:txBody>
      </p:sp>
      <p:sp>
        <p:nvSpPr>
          <p:cNvPr id="22" name="object 354"/>
          <p:cNvSpPr txBox="1"/>
          <p:nvPr/>
        </p:nvSpPr>
        <p:spPr>
          <a:xfrm>
            <a:off x="697545" y="5484510"/>
            <a:ext cx="6387516" cy="5546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464184">
              <a:lnSpc>
                <a:spcPct val="106100"/>
              </a:lnSpc>
            </a:pPr>
            <a:r>
              <a:rPr sz="2000" spc="50" dirty="0" smtClean="0">
                <a:solidFill>
                  <a:srgbClr val="F7941F"/>
                </a:solidFill>
                <a:latin typeface="+mj-lt"/>
                <a:cs typeface="Calibri"/>
              </a:rPr>
              <a:t>Potential</a:t>
            </a:r>
            <a:r>
              <a:rPr sz="2000" spc="-25" dirty="0" smtClean="0">
                <a:solidFill>
                  <a:srgbClr val="F7941F"/>
                </a:solidFill>
                <a:latin typeface="+mj-lt"/>
                <a:cs typeface="Calibri"/>
              </a:rPr>
              <a:t> </a:t>
            </a:r>
            <a:r>
              <a:rPr sz="2000" spc="50" dirty="0">
                <a:solidFill>
                  <a:srgbClr val="F7941F"/>
                </a:solidFill>
                <a:latin typeface="+mj-lt"/>
                <a:cs typeface="Calibri"/>
              </a:rPr>
              <a:t>electricity</a:t>
            </a:r>
            <a:r>
              <a:rPr sz="2000" spc="-20" dirty="0">
                <a:solidFill>
                  <a:srgbClr val="F7941F"/>
                </a:solidFill>
                <a:latin typeface="+mj-lt"/>
                <a:cs typeface="Calibri"/>
              </a:rPr>
              <a:t> </a:t>
            </a:r>
            <a:r>
              <a:rPr sz="2000" spc="45" dirty="0">
                <a:solidFill>
                  <a:srgbClr val="F7941F"/>
                </a:solidFill>
                <a:latin typeface="+mj-lt"/>
                <a:cs typeface="Calibri"/>
              </a:rPr>
              <a:t>production</a:t>
            </a:r>
            <a:r>
              <a:rPr sz="2000" spc="-15" dirty="0">
                <a:solidFill>
                  <a:srgbClr val="F7941F"/>
                </a:solidFill>
                <a:latin typeface="+mj-lt"/>
                <a:cs typeface="Calibri"/>
              </a:rPr>
              <a:t> </a:t>
            </a:r>
            <a:r>
              <a:rPr sz="2000" spc="45" dirty="0">
                <a:solidFill>
                  <a:srgbClr val="F7941F"/>
                </a:solidFill>
                <a:latin typeface="+mj-lt"/>
                <a:cs typeface="Calibri"/>
              </a:rPr>
              <a:t>to</a:t>
            </a:r>
            <a:r>
              <a:rPr sz="2000" spc="5" dirty="0">
                <a:solidFill>
                  <a:srgbClr val="F7941F"/>
                </a:solidFill>
                <a:latin typeface="+mj-lt"/>
                <a:cs typeface="Calibri"/>
              </a:rPr>
              <a:t> </a:t>
            </a:r>
            <a:r>
              <a:rPr sz="2000" spc="75" dirty="0">
                <a:solidFill>
                  <a:srgbClr val="F7941F"/>
                </a:solidFill>
                <a:latin typeface="+mj-lt"/>
                <a:cs typeface="Calibri"/>
              </a:rPr>
              <a:t>2050</a:t>
            </a:r>
            <a:r>
              <a:rPr sz="2000" spc="5" dirty="0">
                <a:solidFill>
                  <a:srgbClr val="F7941F"/>
                </a:solidFill>
                <a:latin typeface="+mj-lt"/>
                <a:cs typeface="Calibri"/>
              </a:rPr>
              <a:t> </a:t>
            </a:r>
            <a:endParaRPr lang="it-IT" sz="2000" spc="5" dirty="0" smtClean="0">
              <a:solidFill>
                <a:srgbClr val="F7941F"/>
              </a:solidFill>
              <a:latin typeface="+mj-lt"/>
              <a:cs typeface="Calibri"/>
            </a:endParaRPr>
          </a:p>
          <a:p>
            <a:pPr marL="12700" marR="464184">
              <a:lnSpc>
                <a:spcPct val="106100"/>
              </a:lnSpc>
            </a:pPr>
            <a:r>
              <a:rPr sz="1400" spc="40" dirty="0" smtClean="0">
                <a:solidFill>
                  <a:srgbClr val="F7941F"/>
                </a:solidFill>
                <a:latin typeface="+mj-lt"/>
                <a:cs typeface="Calibri"/>
              </a:rPr>
              <a:t>(</a:t>
            </a:r>
            <a:r>
              <a:rPr sz="1400" spc="40" dirty="0">
                <a:solidFill>
                  <a:srgbClr val="F7941F"/>
                </a:solidFill>
                <a:latin typeface="+mj-lt"/>
                <a:cs typeface="Calibri"/>
              </a:rPr>
              <a:t>source:</a:t>
            </a:r>
            <a:r>
              <a:rPr sz="1400" dirty="0">
                <a:solidFill>
                  <a:srgbClr val="F7941F"/>
                </a:solidFill>
                <a:latin typeface="+mj-lt"/>
                <a:cs typeface="Calibri"/>
              </a:rPr>
              <a:t> </a:t>
            </a:r>
            <a:r>
              <a:rPr sz="1400" spc="40" dirty="0">
                <a:solidFill>
                  <a:srgbClr val="F7941F"/>
                </a:solidFill>
                <a:latin typeface="+mj-lt"/>
                <a:cs typeface="Calibri"/>
              </a:rPr>
              <a:t>EGEC</a:t>
            </a:r>
            <a:r>
              <a:rPr sz="1400" dirty="0">
                <a:solidFill>
                  <a:srgbClr val="F7941F"/>
                </a:solidFill>
                <a:latin typeface="+mj-lt"/>
                <a:cs typeface="Calibri"/>
              </a:rPr>
              <a:t> </a:t>
            </a:r>
            <a:r>
              <a:rPr sz="1400" spc="45" dirty="0">
                <a:solidFill>
                  <a:srgbClr val="F7941F"/>
                </a:solidFill>
                <a:latin typeface="+mj-lt"/>
                <a:cs typeface="Calibri"/>
              </a:rPr>
              <a:t>Market</a:t>
            </a:r>
            <a:r>
              <a:rPr sz="1400" dirty="0">
                <a:solidFill>
                  <a:srgbClr val="F7941F"/>
                </a:solidFill>
                <a:latin typeface="+mj-lt"/>
                <a:cs typeface="Calibri"/>
              </a:rPr>
              <a:t> </a:t>
            </a:r>
            <a:r>
              <a:rPr sz="1400" spc="50" dirty="0">
                <a:solidFill>
                  <a:srgbClr val="F7941F"/>
                </a:solidFill>
                <a:latin typeface="+mj-lt"/>
                <a:cs typeface="Calibri"/>
              </a:rPr>
              <a:t>Report</a:t>
            </a:r>
            <a:r>
              <a:rPr sz="1400" dirty="0">
                <a:solidFill>
                  <a:srgbClr val="F7941F"/>
                </a:solidFill>
                <a:latin typeface="+mj-lt"/>
                <a:cs typeface="Calibri"/>
              </a:rPr>
              <a:t> </a:t>
            </a:r>
            <a:r>
              <a:rPr sz="1400" spc="30" dirty="0" smtClean="0">
                <a:solidFill>
                  <a:srgbClr val="F7941F"/>
                </a:solidFill>
                <a:latin typeface="+mj-lt"/>
                <a:cs typeface="Calibri"/>
              </a:rPr>
              <a:t>2016</a:t>
            </a:r>
            <a:r>
              <a:rPr lang="it-IT" sz="1400" spc="30" dirty="0" smtClean="0">
                <a:solidFill>
                  <a:srgbClr val="F7941F"/>
                </a:solidFill>
                <a:latin typeface="+mj-lt"/>
                <a:cs typeface="Calibri"/>
              </a:rPr>
              <a:t>.</a:t>
            </a:r>
            <a:r>
              <a:rPr sz="1400" spc="30" dirty="0" smtClean="0">
                <a:solidFill>
                  <a:srgbClr val="F7941F"/>
                </a:solidFill>
                <a:latin typeface="+mj-lt"/>
                <a:cs typeface="Calibri"/>
              </a:rPr>
              <a:t>)</a:t>
            </a:r>
            <a:endParaRPr sz="1400" dirty="0">
              <a:latin typeface="+mj-lt"/>
              <a:cs typeface="Calibri"/>
            </a:endParaRPr>
          </a:p>
        </p:txBody>
      </p:sp>
      <p:sp>
        <p:nvSpPr>
          <p:cNvPr id="29" name="Titolo 4"/>
          <p:cNvSpPr>
            <a:spLocks noGrp="1"/>
          </p:cNvSpPr>
          <p:nvPr>
            <p:ph type="title"/>
          </p:nvPr>
        </p:nvSpPr>
        <p:spPr>
          <a:xfrm>
            <a:off x="539103" y="369147"/>
            <a:ext cx="9498275" cy="643868"/>
          </a:xfrm>
        </p:spPr>
        <p:txBody>
          <a:bodyPr/>
          <a:lstStyle/>
          <a:p>
            <a:r>
              <a:rPr lang="it-IT" dirty="0" smtClean="0"/>
              <a:t>GEOTHERMAL POTENTIAL in </a:t>
            </a:r>
            <a:r>
              <a:rPr lang="it-IT" dirty="0" err="1" smtClean="0"/>
              <a:t>eu</a:t>
            </a:r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14" name="object 15"/>
          <p:cNvSpPr txBox="1"/>
          <p:nvPr/>
        </p:nvSpPr>
        <p:spPr>
          <a:xfrm>
            <a:off x="7422921" y="5454052"/>
            <a:ext cx="4266844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080" algn="just"/>
            <a:r>
              <a:rPr lang="it-IT" sz="20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…an </a:t>
            </a:r>
            <a:r>
              <a:rPr lang="it-IT" sz="2000" dirty="0" err="1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opportunity</a:t>
            </a:r>
            <a:r>
              <a:rPr lang="it-IT" sz="20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 for </a:t>
            </a:r>
            <a:r>
              <a:rPr lang="it-IT" sz="20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EU ORC </a:t>
            </a:r>
            <a:r>
              <a:rPr lang="it-IT" sz="20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(</a:t>
            </a:r>
            <a:r>
              <a:rPr lang="it-IT" sz="2000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Organic</a:t>
            </a:r>
            <a:r>
              <a:rPr lang="it-IT" sz="20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</a:t>
            </a:r>
            <a:r>
              <a:rPr lang="it-IT" sz="2000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Rankine</a:t>
            </a:r>
            <a:r>
              <a:rPr lang="it-IT" sz="20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</a:t>
            </a:r>
            <a:r>
              <a:rPr lang="it-IT" sz="2000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Cycle</a:t>
            </a:r>
            <a:r>
              <a:rPr lang="it-IT" sz="20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) </a:t>
            </a:r>
            <a:r>
              <a:rPr lang="it-IT" sz="2000" dirty="0" err="1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technology</a:t>
            </a:r>
            <a:r>
              <a:rPr lang="it-IT" sz="20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 leadership</a:t>
            </a:r>
            <a:endParaRPr sz="1200" i="1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15" name="Immagin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0421" y="1066636"/>
            <a:ext cx="4191270" cy="4123900"/>
          </a:xfrm>
          <a:prstGeom prst="rect">
            <a:avLst/>
          </a:prstGeom>
        </p:spPr>
      </p:pic>
      <p:sp>
        <p:nvSpPr>
          <p:cNvPr id="2" name="Segnaposto piè di pagina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US" smtClean="0"/>
              <a:t>The role of ORC towards electricity decarbonisation </a:t>
            </a:r>
            <a:endParaRPr lang="de-DE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2CEFE82-39F2-4F47-8A0C-D5AB3496FA5C}" type="slidenum">
              <a:rPr lang="de-DE" smtClean="0"/>
              <a:pPr/>
              <a:t>6</a:t>
            </a:fld>
            <a:endParaRPr lang="de-DE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001" y="1066636"/>
            <a:ext cx="5609034" cy="4123900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765000" y="4704347"/>
            <a:ext cx="1222279" cy="7497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6" name="Immagin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7545" y="3276512"/>
            <a:ext cx="1271255" cy="1914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482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2CEFE82-39F2-4F47-8A0C-D5AB3496FA5C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7" name="Titolo 4"/>
          <p:cNvSpPr>
            <a:spLocks noGrp="1"/>
          </p:cNvSpPr>
          <p:nvPr>
            <p:ph type="title"/>
          </p:nvPr>
        </p:nvSpPr>
        <p:spPr>
          <a:xfrm>
            <a:off x="539103" y="369147"/>
            <a:ext cx="9498275" cy="643868"/>
          </a:xfrm>
        </p:spPr>
        <p:txBody>
          <a:bodyPr/>
          <a:lstStyle/>
          <a:p>
            <a:r>
              <a:rPr lang="it-IT" dirty="0" smtClean="0"/>
              <a:t>GEOTHERMAL TIMELINE AT A GLANCE</a:t>
            </a:r>
            <a:endParaRPr lang="it-IT" dirty="0"/>
          </a:p>
        </p:txBody>
      </p:sp>
      <p:sp>
        <p:nvSpPr>
          <p:cNvPr id="57" name="Rettangolo 56"/>
          <p:cNvSpPr/>
          <p:nvPr/>
        </p:nvSpPr>
        <p:spPr>
          <a:xfrm>
            <a:off x="990001" y="5822280"/>
            <a:ext cx="922958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spc="30" dirty="0">
                <a:latin typeface="+mj-lt"/>
                <a:cs typeface="Calibri"/>
              </a:rPr>
              <a:t>S</a:t>
            </a:r>
            <a:r>
              <a:rPr lang="en-US" sz="1400" i="1" spc="30" dirty="0" smtClean="0">
                <a:latin typeface="+mj-lt"/>
                <a:cs typeface="Calibri"/>
              </a:rPr>
              <a:t>ource</a:t>
            </a:r>
            <a:r>
              <a:rPr lang="en-US" sz="1400" i="1" spc="30" dirty="0">
                <a:latin typeface="+mj-lt"/>
                <a:cs typeface="Calibri"/>
              </a:rPr>
              <a:t>: </a:t>
            </a:r>
            <a:r>
              <a:rPr lang="en-US" sz="1400" i="1" spc="30" dirty="0" smtClean="0">
                <a:latin typeface="+mj-lt"/>
                <a:cs typeface="Calibri"/>
              </a:rPr>
              <a:t>2016, </a:t>
            </a:r>
            <a:r>
              <a:rPr lang="en-US" sz="1400" i="1" spc="45" dirty="0" err="1" smtClean="0">
                <a:latin typeface="+mj-lt"/>
                <a:cs typeface="Calibri"/>
              </a:rPr>
              <a:t>Esmap</a:t>
            </a:r>
            <a:r>
              <a:rPr lang="en-US" sz="1400" i="1" spc="45" dirty="0" smtClean="0">
                <a:latin typeface="+mj-lt"/>
                <a:cs typeface="Calibri"/>
              </a:rPr>
              <a:t> (World Bank) </a:t>
            </a:r>
            <a:r>
              <a:rPr lang="it-IT" sz="1400" i="1" spc="45" dirty="0">
                <a:latin typeface="+mj-lt"/>
                <a:cs typeface="Calibri"/>
              </a:rPr>
              <a:t>Comparative Analysis </a:t>
            </a:r>
            <a:r>
              <a:rPr lang="it-IT" sz="1400" i="1" spc="45" dirty="0" smtClean="0">
                <a:latin typeface="+mj-lt"/>
                <a:cs typeface="Calibri"/>
              </a:rPr>
              <a:t>of </a:t>
            </a:r>
            <a:r>
              <a:rPr lang="it-IT" sz="1400" i="1" spc="45" dirty="0" err="1" smtClean="0">
                <a:latin typeface="+mj-lt"/>
                <a:cs typeface="Calibri"/>
              </a:rPr>
              <a:t>Approaches</a:t>
            </a:r>
            <a:r>
              <a:rPr lang="it-IT" sz="1400" i="1" spc="45" dirty="0" smtClean="0">
                <a:latin typeface="+mj-lt"/>
                <a:cs typeface="Calibri"/>
              </a:rPr>
              <a:t> </a:t>
            </a:r>
            <a:r>
              <a:rPr lang="it-IT" sz="1400" i="1" spc="45" dirty="0">
                <a:latin typeface="+mj-lt"/>
                <a:cs typeface="Calibri"/>
              </a:rPr>
              <a:t>to Geothermal Resource </a:t>
            </a:r>
            <a:r>
              <a:rPr lang="it-IT" sz="1400" i="1" spc="45" dirty="0" err="1">
                <a:latin typeface="+mj-lt"/>
                <a:cs typeface="Calibri"/>
              </a:rPr>
              <a:t>Risk</a:t>
            </a:r>
            <a:r>
              <a:rPr lang="it-IT" sz="1400" i="1" spc="45" dirty="0">
                <a:latin typeface="+mj-lt"/>
                <a:cs typeface="Calibri"/>
              </a:rPr>
              <a:t> </a:t>
            </a:r>
            <a:r>
              <a:rPr lang="it-IT" sz="1400" i="1" spc="45" dirty="0" err="1" smtClean="0">
                <a:latin typeface="+mj-lt"/>
                <a:cs typeface="Calibri"/>
              </a:rPr>
              <a:t>Mitigation</a:t>
            </a:r>
            <a:r>
              <a:rPr lang="it-IT" sz="1400" i="1" spc="45" dirty="0" smtClean="0">
                <a:latin typeface="+mj-lt"/>
                <a:cs typeface="Calibri"/>
              </a:rPr>
              <a:t>.</a:t>
            </a:r>
            <a:endParaRPr lang="it-IT" sz="1400" i="1" spc="45" dirty="0">
              <a:latin typeface="+mj-lt"/>
              <a:cs typeface="Calibri"/>
            </a:endParaRPr>
          </a:p>
        </p:txBody>
      </p:sp>
      <p:pic>
        <p:nvPicPr>
          <p:cNvPr id="58" name="Immagine 57"/>
          <p:cNvPicPr>
            <a:picLocks noChangeAspect="1"/>
          </p:cNvPicPr>
          <p:nvPr/>
        </p:nvPicPr>
        <p:blipFill rotWithShape="1">
          <a:blip r:embed="rId2"/>
          <a:srcRect t="11942"/>
          <a:stretch/>
        </p:blipFill>
        <p:spPr>
          <a:xfrm>
            <a:off x="1620696" y="1181425"/>
            <a:ext cx="7968196" cy="4472444"/>
          </a:xfrm>
          <a:prstGeom prst="rect">
            <a:avLst/>
          </a:prstGeom>
        </p:spPr>
      </p:pic>
      <p:sp>
        <p:nvSpPr>
          <p:cNvPr id="2" name="Segnaposto piè di pagina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US" smtClean="0"/>
              <a:t>The role of ORC towards electricity decarbonisation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56847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Titolo 4"/>
          <p:cNvSpPr>
            <a:spLocks noGrp="1"/>
          </p:cNvSpPr>
          <p:nvPr>
            <p:ph type="title"/>
          </p:nvPr>
        </p:nvSpPr>
        <p:spPr>
          <a:xfrm>
            <a:off x="539103" y="369147"/>
            <a:ext cx="9610737" cy="643868"/>
          </a:xfrm>
        </p:spPr>
        <p:txBody>
          <a:bodyPr/>
          <a:lstStyle/>
          <a:p>
            <a:r>
              <a:rPr lang="it-IT" dirty="0" err="1" smtClean="0"/>
              <a:t>Role</a:t>
            </a:r>
            <a:r>
              <a:rPr lang="it-IT" dirty="0" smtClean="0"/>
              <a:t> of </a:t>
            </a:r>
            <a:r>
              <a:rPr lang="it-IT" dirty="0" err="1" smtClean="0"/>
              <a:t>flexible</a:t>
            </a:r>
            <a:r>
              <a:rPr lang="it-IT" dirty="0" smtClean="0"/>
              <a:t> GEOTHERMAL</a:t>
            </a:r>
            <a:endParaRPr lang="it-IT" dirty="0"/>
          </a:p>
        </p:txBody>
      </p:sp>
      <p:sp>
        <p:nvSpPr>
          <p:cNvPr id="243" name="Segnaposto contenuto 1"/>
          <p:cNvSpPr txBox="1">
            <a:spLocks/>
          </p:cNvSpPr>
          <p:nvPr/>
        </p:nvSpPr>
        <p:spPr>
          <a:xfrm>
            <a:off x="1743788" y="1378291"/>
            <a:ext cx="3742616" cy="46913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2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2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2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2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2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60000"/>
              </a:lnSpc>
              <a:buFont typeface="Wingdings" panose="05000000000000000000" pitchFamily="2" charset="2"/>
              <a:buNone/>
            </a:pPr>
            <a:r>
              <a:rPr lang="en-GB" dirty="0" smtClean="0">
                <a:solidFill>
                  <a:schemeClr val="tx1"/>
                </a:solidFill>
              </a:rPr>
              <a:t>The EU internal market has become more complex due to the fundamental change the markets are undergoing in particular regarding </a:t>
            </a:r>
            <a:r>
              <a:rPr lang="en-GB" b="1" u="sng" dirty="0" smtClean="0">
                <a:solidFill>
                  <a:schemeClr val="tx1"/>
                </a:solidFill>
              </a:rPr>
              <a:t>deployment of variable renewable electricity production</a:t>
            </a:r>
            <a:r>
              <a:rPr lang="en-GB" b="1" dirty="0" smtClean="0">
                <a:solidFill>
                  <a:schemeClr val="tx1"/>
                </a:solidFill>
              </a:rPr>
              <a:t>”</a:t>
            </a:r>
          </a:p>
          <a:p>
            <a:pPr marL="0" indent="0">
              <a:lnSpc>
                <a:spcPct val="160000"/>
              </a:lnSpc>
              <a:buFont typeface="Wingdings" panose="05000000000000000000" pitchFamily="2" charset="2"/>
              <a:buNone/>
            </a:pPr>
            <a:r>
              <a:rPr lang="en-GB" sz="1800" i="1" dirty="0" smtClean="0">
                <a:solidFill>
                  <a:schemeClr val="tx1"/>
                </a:solidFill>
              </a:rPr>
              <a:t>[cit. par. 49 draft agreement on electricity market regulation]</a:t>
            </a:r>
            <a:endParaRPr lang="it-IT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Tabel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9243018"/>
              </p:ext>
            </p:extLst>
          </p:nvPr>
        </p:nvGraphicFramePr>
        <p:xfrm>
          <a:off x="5680229" y="1372950"/>
          <a:ext cx="6104940" cy="48289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10494"/>
                <a:gridCol w="610494"/>
                <a:gridCol w="610494"/>
                <a:gridCol w="610494"/>
                <a:gridCol w="610494"/>
                <a:gridCol w="610494"/>
                <a:gridCol w="610494"/>
                <a:gridCol w="610494"/>
                <a:gridCol w="610494"/>
                <a:gridCol w="610494"/>
              </a:tblGrid>
              <a:tr h="352875">
                <a:tc>
                  <a:txBody>
                    <a:bodyPr/>
                    <a:lstStyle/>
                    <a:p>
                      <a:pPr algn="ctr" fontAlgn="b"/>
                      <a:r>
                        <a:rPr lang="it-IT" sz="2400" b="0" u="none" strike="noStrike" dirty="0">
                          <a:effectLst/>
                        </a:rPr>
                        <a:t> </a:t>
                      </a:r>
                      <a:endParaRPr lang="it-IT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30" marR="6730" marT="673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400" b="0" u="none" strike="noStrike" dirty="0">
                          <a:effectLst/>
                        </a:rPr>
                        <a:t> </a:t>
                      </a:r>
                      <a:endParaRPr lang="it-IT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30" marR="6730" marT="673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400" b="0" u="none" strike="noStrike" dirty="0">
                          <a:effectLst/>
                        </a:rPr>
                        <a:t> </a:t>
                      </a:r>
                      <a:endParaRPr lang="it-IT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30" marR="6730" marT="673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400" b="0" u="none" strike="noStrike" dirty="0">
                          <a:solidFill>
                            <a:srgbClr val="FF0000"/>
                          </a:solidFill>
                          <a:effectLst/>
                        </a:rPr>
                        <a:t>S</a:t>
                      </a:r>
                      <a:endParaRPr lang="it-IT" sz="24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30" marR="6730" marT="673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400" b="0" u="none" strike="noStrike">
                          <a:effectLst/>
                        </a:rPr>
                        <a:t> </a:t>
                      </a:r>
                      <a:endParaRPr lang="it-IT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30" marR="6730" marT="673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400" b="0" u="none" strike="noStrike">
                          <a:effectLst/>
                        </a:rPr>
                        <a:t> </a:t>
                      </a:r>
                      <a:endParaRPr lang="it-IT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30" marR="6730" marT="673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400" b="0" u="none" strike="noStrike">
                          <a:effectLst/>
                        </a:rPr>
                        <a:t> </a:t>
                      </a:r>
                      <a:endParaRPr lang="it-IT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30" marR="6730" marT="673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400" b="0" u="none" strike="noStrike">
                          <a:effectLst/>
                        </a:rPr>
                        <a:t> </a:t>
                      </a:r>
                      <a:endParaRPr lang="it-IT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30" marR="6730" marT="673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400" b="0" u="none" strike="noStrike" dirty="0">
                          <a:effectLst/>
                        </a:rPr>
                        <a:t> </a:t>
                      </a:r>
                      <a:endParaRPr lang="it-IT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30" marR="6730" marT="673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400" b="0" u="none" strike="noStrike">
                          <a:effectLst/>
                        </a:rPr>
                        <a:t> </a:t>
                      </a:r>
                      <a:endParaRPr lang="it-IT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30" marR="6730" marT="6730" marB="0" anchor="b">
                    <a:noFill/>
                  </a:tcPr>
                </a:tc>
              </a:tr>
              <a:tr h="410625">
                <a:tc>
                  <a:txBody>
                    <a:bodyPr/>
                    <a:lstStyle/>
                    <a:p>
                      <a:pPr algn="ctr" fontAlgn="b"/>
                      <a:r>
                        <a:rPr lang="it-IT" sz="2400" b="0" u="none" strike="noStrike">
                          <a:effectLst/>
                        </a:rPr>
                        <a:t> </a:t>
                      </a:r>
                      <a:endParaRPr lang="it-IT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30" marR="6730" marT="673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400" b="0" u="none" strike="noStrike">
                          <a:effectLst/>
                        </a:rPr>
                        <a:t> </a:t>
                      </a:r>
                      <a:endParaRPr lang="it-IT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30" marR="6730" marT="673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4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it-IT" sz="2400" b="0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30" marR="6730" marT="673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400" b="0" u="none" strike="noStrike" dirty="0">
                          <a:solidFill>
                            <a:srgbClr val="FF0000"/>
                          </a:solidFill>
                          <a:effectLst/>
                        </a:rPr>
                        <a:t>U</a:t>
                      </a:r>
                      <a:endParaRPr lang="it-IT" sz="24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30" marR="6730" marT="673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400" b="0" u="none" strike="noStrike" dirty="0">
                          <a:effectLst/>
                        </a:rPr>
                        <a:t> </a:t>
                      </a:r>
                      <a:endParaRPr lang="it-IT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30" marR="6730" marT="673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800" b="1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F</a:t>
                      </a:r>
                      <a:endParaRPr lang="it-IT" sz="28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30" marR="6730" marT="673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400" b="0" u="none" strike="noStrike" dirty="0">
                          <a:effectLst/>
                        </a:rPr>
                        <a:t> </a:t>
                      </a:r>
                      <a:endParaRPr lang="it-IT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30" marR="6730" marT="673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400" b="0" u="none" strike="noStrike">
                          <a:effectLst/>
                        </a:rPr>
                        <a:t> </a:t>
                      </a:r>
                      <a:endParaRPr lang="it-IT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30" marR="6730" marT="673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400" b="0" u="none" strike="noStrike" dirty="0" smtClean="0">
                          <a:solidFill>
                            <a:schemeClr val="accent2"/>
                          </a:solidFill>
                          <a:effectLst/>
                        </a:rPr>
                        <a:t>S</a:t>
                      </a:r>
                      <a:endParaRPr lang="it-IT" sz="2400" b="0" i="0" u="none" strike="noStrike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30" marR="6730" marT="673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400" b="0" u="none" strike="noStrike">
                          <a:effectLst/>
                        </a:rPr>
                        <a:t> </a:t>
                      </a:r>
                      <a:endParaRPr lang="it-IT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30" marR="6730" marT="6730" marB="0" anchor="b">
                    <a:noFill/>
                  </a:tcPr>
                </a:tc>
              </a:tr>
              <a:tr h="410625">
                <a:tc>
                  <a:txBody>
                    <a:bodyPr/>
                    <a:lstStyle/>
                    <a:p>
                      <a:pPr algn="ctr" fontAlgn="b"/>
                      <a:r>
                        <a:rPr lang="it-IT" sz="2400" b="0" u="none" strike="noStrike">
                          <a:effectLst/>
                        </a:rPr>
                        <a:t> </a:t>
                      </a:r>
                      <a:endParaRPr lang="it-IT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30" marR="6730" marT="673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400" b="0" u="none" strike="noStrike" dirty="0">
                          <a:solidFill>
                            <a:srgbClr val="00B050"/>
                          </a:solidFill>
                          <a:effectLst/>
                        </a:rPr>
                        <a:t>R</a:t>
                      </a:r>
                      <a:endParaRPr lang="it-IT" sz="2400" b="0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30" marR="6730" marT="673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4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R</a:t>
                      </a:r>
                      <a:endParaRPr lang="it-IT" sz="2400" b="0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30" marR="6730" marT="673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400" b="0" u="none" strike="noStrike" dirty="0">
                          <a:solidFill>
                            <a:srgbClr val="FF0000"/>
                          </a:solidFill>
                          <a:effectLst/>
                        </a:rPr>
                        <a:t>S</a:t>
                      </a:r>
                      <a:endParaRPr lang="it-IT" sz="24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30" marR="6730" marT="673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24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30" marR="6730" marT="673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800" b="1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L</a:t>
                      </a:r>
                      <a:endParaRPr lang="it-IT" sz="28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30" marR="6730" marT="673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30" marR="6730" marT="673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400" b="0" u="none" strike="noStrike" dirty="0">
                          <a:effectLst/>
                        </a:rPr>
                        <a:t> </a:t>
                      </a:r>
                      <a:endParaRPr lang="it-IT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30" marR="6730" marT="673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400" b="0" u="none" strike="noStrike" dirty="0" smtClean="0">
                          <a:solidFill>
                            <a:schemeClr val="accent2"/>
                          </a:solidFill>
                          <a:effectLst/>
                        </a:rPr>
                        <a:t>T</a:t>
                      </a:r>
                      <a:endParaRPr lang="it-IT" sz="2400" b="0" i="0" u="none" strike="noStrike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30" marR="6730" marT="673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400" b="0" u="none" strike="noStrike">
                          <a:effectLst/>
                        </a:rPr>
                        <a:t> </a:t>
                      </a:r>
                      <a:endParaRPr lang="it-IT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30" marR="6730" marT="6730" marB="0" anchor="b">
                    <a:noFill/>
                  </a:tcPr>
                </a:tc>
              </a:tr>
              <a:tr h="583875">
                <a:tc>
                  <a:txBody>
                    <a:bodyPr/>
                    <a:lstStyle/>
                    <a:p>
                      <a:pPr algn="ctr" fontAlgn="b"/>
                      <a:r>
                        <a:rPr lang="it-IT" sz="4000" b="1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G</a:t>
                      </a:r>
                      <a:endParaRPr lang="it-IT" sz="40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30" marR="6730" marT="673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40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E</a:t>
                      </a:r>
                      <a:endParaRPr lang="it-IT" sz="40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30" marR="6730" marT="673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40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O</a:t>
                      </a:r>
                      <a:endParaRPr lang="it-IT" sz="40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30" marR="6730" marT="673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40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T</a:t>
                      </a:r>
                      <a:endParaRPr lang="it-IT" sz="40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30" marR="6730" marT="673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4000" b="1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H</a:t>
                      </a:r>
                      <a:endParaRPr lang="it-IT" sz="40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30" marR="6730" marT="673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4000" b="1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E</a:t>
                      </a:r>
                      <a:endParaRPr lang="it-IT" sz="40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30" marR="6730" marT="673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4000" b="1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R</a:t>
                      </a:r>
                      <a:endParaRPr lang="it-IT" sz="40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30" marR="6730" marT="673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4000" b="1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M</a:t>
                      </a:r>
                      <a:endParaRPr lang="it-IT" sz="40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30" marR="6730" marT="673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4000" b="1" u="none" strike="noStrike" dirty="0" smtClean="0">
                          <a:solidFill>
                            <a:schemeClr val="accent2"/>
                          </a:solidFill>
                          <a:effectLst/>
                        </a:rPr>
                        <a:t>A</a:t>
                      </a:r>
                      <a:endParaRPr lang="it-IT" sz="4000" b="1" i="0" u="none" strike="noStrike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30" marR="6730" marT="673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4000" b="1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L</a:t>
                      </a:r>
                      <a:endParaRPr lang="it-IT" sz="40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30" marR="6730" marT="6730" marB="0" anchor="b">
                    <a:noFill/>
                  </a:tcPr>
                </a:tc>
              </a:tr>
              <a:tr h="410625">
                <a:tc>
                  <a:txBody>
                    <a:bodyPr/>
                    <a:lstStyle/>
                    <a:p>
                      <a:pPr algn="ctr" fontAlgn="b"/>
                      <a:r>
                        <a:rPr lang="it-IT" sz="2400" b="0" u="none" strike="noStrike">
                          <a:effectLst/>
                        </a:rPr>
                        <a:t> </a:t>
                      </a:r>
                      <a:endParaRPr lang="it-IT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30" marR="6730" marT="673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400" b="0" u="none" strike="noStrike" dirty="0">
                          <a:solidFill>
                            <a:srgbClr val="00B050"/>
                          </a:solidFill>
                          <a:effectLst/>
                        </a:rPr>
                        <a:t>S</a:t>
                      </a:r>
                      <a:endParaRPr lang="it-IT" sz="2400" b="0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30" marR="6730" marT="673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4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V</a:t>
                      </a:r>
                      <a:endParaRPr lang="it-IT" sz="2400" b="0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30" marR="6730" marT="673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400" b="0" u="none" strike="noStrike" dirty="0">
                          <a:solidFill>
                            <a:srgbClr val="FF0000"/>
                          </a:solidFill>
                          <a:effectLst/>
                        </a:rPr>
                        <a:t>A</a:t>
                      </a:r>
                      <a:endParaRPr lang="it-IT" sz="24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30" marR="6730" marT="673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400" b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 </a:t>
                      </a:r>
                      <a:endParaRPr lang="it-IT" sz="24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30" marR="6730" marT="673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800" b="1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X</a:t>
                      </a:r>
                      <a:endParaRPr lang="it-IT" sz="28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30" marR="6730" marT="673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30" marR="6730" marT="673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400" b="0" u="none" strike="noStrike" dirty="0">
                          <a:effectLst/>
                        </a:rPr>
                        <a:t> </a:t>
                      </a:r>
                      <a:endParaRPr lang="it-IT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30" marR="6730" marT="673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400" b="0" u="none" strike="noStrike" dirty="0" smtClean="0">
                          <a:solidFill>
                            <a:schemeClr val="accent2"/>
                          </a:solidFill>
                          <a:effectLst/>
                        </a:rPr>
                        <a:t>B</a:t>
                      </a:r>
                      <a:endParaRPr lang="it-IT" sz="2400" b="0" i="0" u="none" strike="noStrike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30" marR="6730" marT="673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400" b="0" u="none" strike="noStrike" dirty="0">
                          <a:effectLst/>
                        </a:rPr>
                        <a:t> </a:t>
                      </a:r>
                      <a:endParaRPr lang="it-IT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30" marR="6730" marT="6730" marB="0" anchor="b">
                    <a:noFill/>
                  </a:tcPr>
                </a:tc>
              </a:tr>
              <a:tr h="410625">
                <a:tc>
                  <a:txBody>
                    <a:bodyPr/>
                    <a:lstStyle/>
                    <a:p>
                      <a:pPr algn="ctr" fontAlgn="b"/>
                      <a:r>
                        <a:rPr lang="it-IT" sz="2400" b="0" u="none" strike="noStrike">
                          <a:effectLst/>
                        </a:rPr>
                        <a:t> </a:t>
                      </a:r>
                      <a:endParaRPr lang="it-IT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30" marR="6730" marT="673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400" b="0" u="none" strike="noStrike">
                          <a:effectLst/>
                        </a:rPr>
                        <a:t> </a:t>
                      </a:r>
                      <a:endParaRPr lang="it-IT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30" marR="6730" marT="673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4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E</a:t>
                      </a:r>
                      <a:endParaRPr lang="it-IT" sz="2400" b="0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30" marR="6730" marT="673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400" b="0" u="none" strike="noStrike" dirty="0">
                          <a:solidFill>
                            <a:srgbClr val="FF0000"/>
                          </a:solidFill>
                          <a:effectLst/>
                        </a:rPr>
                        <a:t>I</a:t>
                      </a:r>
                      <a:endParaRPr lang="it-IT" sz="24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30" marR="6730" marT="673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400" b="0" u="none" strike="noStrike">
                          <a:effectLst/>
                        </a:rPr>
                        <a:t> </a:t>
                      </a:r>
                      <a:endParaRPr lang="it-IT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30" marR="6730" marT="673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800" b="1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I</a:t>
                      </a:r>
                      <a:endParaRPr lang="it-IT" sz="28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30" marR="6730" marT="673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30" marR="6730" marT="673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400" b="0" u="none" strike="noStrike" dirty="0">
                          <a:effectLst/>
                        </a:rPr>
                        <a:t> </a:t>
                      </a:r>
                      <a:endParaRPr lang="it-IT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30" marR="6730" marT="673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400" b="0" u="none" strike="noStrike" dirty="0" smtClean="0">
                          <a:solidFill>
                            <a:schemeClr val="accent2"/>
                          </a:solidFill>
                          <a:effectLst/>
                        </a:rPr>
                        <a:t>L</a:t>
                      </a:r>
                      <a:endParaRPr lang="it-IT" sz="2400" b="0" i="0" u="none" strike="noStrike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30" marR="6730" marT="673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400" b="0" u="none" strike="noStrike" dirty="0">
                          <a:effectLst/>
                        </a:rPr>
                        <a:t> </a:t>
                      </a:r>
                      <a:endParaRPr lang="it-IT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30" marR="6730" marT="6730" marB="0" anchor="b">
                    <a:noFill/>
                  </a:tcPr>
                </a:tc>
              </a:tr>
              <a:tr h="410625">
                <a:tc>
                  <a:txBody>
                    <a:bodyPr/>
                    <a:lstStyle/>
                    <a:p>
                      <a:pPr algn="ctr" fontAlgn="b"/>
                      <a:r>
                        <a:rPr lang="it-IT" sz="2400" b="0" u="none" strike="noStrike">
                          <a:effectLst/>
                        </a:rPr>
                        <a:t> </a:t>
                      </a:r>
                      <a:endParaRPr lang="it-IT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30" marR="6730" marT="673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400" b="0" u="none" strike="noStrike">
                          <a:effectLst/>
                        </a:rPr>
                        <a:t> </a:t>
                      </a:r>
                      <a:endParaRPr lang="it-IT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30" marR="6730" marT="673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4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N</a:t>
                      </a:r>
                      <a:endParaRPr lang="it-IT" sz="2400" b="0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30" marR="6730" marT="673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400" b="0" u="none" strike="noStrike" dirty="0">
                          <a:solidFill>
                            <a:srgbClr val="FF0000"/>
                          </a:solidFill>
                          <a:effectLst/>
                        </a:rPr>
                        <a:t>N</a:t>
                      </a:r>
                      <a:endParaRPr lang="it-IT" sz="24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30" marR="6730" marT="673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400" b="0" u="none" strike="noStrike">
                          <a:effectLst/>
                        </a:rPr>
                        <a:t> </a:t>
                      </a:r>
                      <a:endParaRPr lang="it-IT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30" marR="6730" marT="673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800" b="1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B</a:t>
                      </a:r>
                      <a:endParaRPr lang="it-IT" sz="28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30" marR="6730" marT="673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30" marR="6730" marT="673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400" b="0" u="none" strike="noStrike" dirty="0">
                          <a:effectLst/>
                        </a:rPr>
                        <a:t> </a:t>
                      </a:r>
                      <a:endParaRPr lang="it-IT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30" marR="6730" marT="673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400" b="0" i="0" u="none" strike="noStrike" dirty="0" smtClean="0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E</a:t>
                      </a:r>
                      <a:endParaRPr lang="it-IT" sz="2400" b="0" i="0" u="none" strike="noStrike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30" marR="6730" marT="673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400" b="0" u="none" strike="noStrike" dirty="0">
                          <a:effectLst/>
                        </a:rPr>
                        <a:t> </a:t>
                      </a:r>
                      <a:endParaRPr lang="it-IT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30" marR="6730" marT="6730" marB="0" anchor="b">
                    <a:noFill/>
                  </a:tcPr>
                </a:tc>
              </a:tr>
              <a:tr h="410625">
                <a:tc>
                  <a:txBody>
                    <a:bodyPr/>
                    <a:lstStyle/>
                    <a:p>
                      <a:pPr algn="ctr" fontAlgn="b"/>
                      <a:r>
                        <a:rPr lang="it-IT" sz="2400" b="0" u="none" strike="noStrike">
                          <a:effectLst/>
                        </a:rPr>
                        <a:t> </a:t>
                      </a:r>
                      <a:endParaRPr lang="it-IT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30" marR="6730" marT="673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30" marR="6730" marT="673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30" marR="6730" marT="673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400" b="0" u="none" strike="noStrike" dirty="0">
                          <a:solidFill>
                            <a:srgbClr val="FF0000"/>
                          </a:solidFill>
                          <a:effectLst/>
                        </a:rPr>
                        <a:t>A</a:t>
                      </a:r>
                      <a:endParaRPr lang="it-IT" sz="24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30" marR="6730" marT="673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30" marR="6730" marT="673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800" b="1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L</a:t>
                      </a:r>
                      <a:endParaRPr lang="it-IT" sz="28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30" marR="6730" marT="673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30" marR="6730" marT="673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400" b="0" u="none" strike="noStrike" dirty="0">
                          <a:effectLst/>
                        </a:rPr>
                        <a:t> </a:t>
                      </a:r>
                      <a:endParaRPr lang="it-IT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30" marR="6730" marT="673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30" marR="6730" marT="673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400" b="0" u="none" strike="noStrike" dirty="0">
                          <a:effectLst/>
                        </a:rPr>
                        <a:t> </a:t>
                      </a:r>
                      <a:endParaRPr lang="it-IT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30" marR="6730" marT="6730" marB="0" anchor="b">
                    <a:noFill/>
                  </a:tcPr>
                </a:tc>
              </a:tr>
              <a:tr h="410625">
                <a:tc>
                  <a:txBody>
                    <a:bodyPr/>
                    <a:lstStyle/>
                    <a:p>
                      <a:pPr algn="ctr" fontAlgn="b"/>
                      <a:r>
                        <a:rPr lang="it-IT" sz="2400" b="0" u="none" strike="noStrike">
                          <a:effectLst/>
                        </a:rPr>
                        <a:t> </a:t>
                      </a:r>
                      <a:endParaRPr lang="it-IT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30" marR="6730" marT="673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400" b="0" u="none" strike="noStrike">
                          <a:effectLst/>
                        </a:rPr>
                        <a:t> </a:t>
                      </a:r>
                      <a:endParaRPr lang="it-IT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30" marR="6730" marT="673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400" b="0" u="none" strike="noStrike">
                          <a:effectLst/>
                        </a:rPr>
                        <a:t> </a:t>
                      </a:r>
                      <a:endParaRPr lang="it-IT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30" marR="6730" marT="673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400" b="0" u="none" strike="noStrike" dirty="0">
                          <a:solidFill>
                            <a:srgbClr val="FF0000"/>
                          </a:solidFill>
                          <a:effectLst/>
                        </a:rPr>
                        <a:t>B</a:t>
                      </a:r>
                      <a:endParaRPr lang="it-IT" sz="24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30" marR="6730" marT="673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400" b="0" u="none" strike="noStrike">
                          <a:effectLst/>
                        </a:rPr>
                        <a:t> </a:t>
                      </a:r>
                      <a:endParaRPr lang="it-IT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30" marR="6730" marT="673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800" b="1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E</a:t>
                      </a:r>
                      <a:endParaRPr lang="it-IT" sz="28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30" marR="6730" marT="673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400" b="0" u="none" strike="noStrike" dirty="0">
                          <a:effectLst/>
                        </a:rPr>
                        <a:t> </a:t>
                      </a:r>
                      <a:endParaRPr lang="it-IT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30" marR="6730" marT="673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400" b="0" u="none" strike="noStrike">
                          <a:effectLst/>
                        </a:rPr>
                        <a:t> </a:t>
                      </a:r>
                      <a:endParaRPr lang="it-IT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30" marR="6730" marT="673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30" marR="6730" marT="673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400" b="0" u="none" strike="noStrike" dirty="0">
                          <a:effectLst/>
                        </a:rPr>
                        <a:t> </a:t>
                      </a:r>
                      <a:endParaRPr lang="it-IT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30" marR="6730" marT="6730" marB="0" anchor="b">
                    <a:noFill/>
                  </a:tcPr>
                </a:tc>
              </a:tr>
              <a:tr h="410625">
                <a:tc>
                  <a:txBody>
                    <a:bodyPr/>
                    <a:lstStyle/>
                    <a:p>
                      <a:pPr algn="ctr" fontAlgn="b"/>
                      <a:r>
                        <a:rPr lang="it-IT" sz="2400" b="0" u="none" strike="noStrike" dirty="0">
                          <a:effectLst/>
                        </a:rPr>
                        <a:t> </a:t>
                      </a:r>
                      <a:endParaRPr lang="it-IT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30" marR="6730" marT="673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400" b="0" u="none" strike="noStrike">
                          <a:effectLst/>
                        </a:rPr>
                        <a:t> </a:t>
                      </a:r>
                      <a:endParaRPr lang="it-IT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30" marR="6730" marT="673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30" marR="6730" marT="673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400" b="0" u="none" strike="noStrike" dirty="0">
                          <a:solidFill>
                            <a:srgbClr val="FF0000"/>
                          </a:solidFill>
                          <a:effectLst/>
                        </a:rPr>
                        <a:t>L</a:t>
                      </a:r>
                      <a:endParaRPr lang="it-IT" sz="24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30" marR="6730" marT="673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30" marR="6730" marT="673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30" marR="6730" marT="673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30" marR="6730" marT="673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400" b="0" u="none" strike="noStrike" dirty="0">
                          <a:effectLst/>
                        </a:rPr>
                        <a:t> </a:t>
                      </a:r>
                      <a:endParaRPr lang="it-IT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30" marR="6730" marT="673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30" marR="6730" marT="673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400" b="0" u="none" strike="noStrike" dirty="0">
                          <a:effectLst/>
                        </a:rPr>
                        <a:t> </a:t>
                      </a:r>
                      <a:endParaRPr lang="it-IT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30" marR="6730" marT="6730" marB="0" anchor="b">
                    <a:noFill/>
                  </a:tcPr>
                </a:tc>
              </a:tr>
              <a:tr h="352875">
                <a:tc>
                  <a:txBody>
                    <a:bodyPr/>
                    <a:lstStyle/>
                    <a:p>
                      <a:pPr algn="ctr" fontAlgn="b"/>
                      <a:r>
                        <a:rPr lang="it-IT" sz="2400" b="0" u="none" strike="noStrike" dirty="0">
                          <a:effectLst/>
                        </a:rPr>
                        <a:t> </a:t>
                      </a:r>
                      <a:endParaRPr lang="it-IT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30" marR="6730" marT="673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400" b="0" u="none" strike="noStrike" dirty="0">
                          <a:effectLst/>
                        </a:rPr>
                        <a:t> </a:t>
                      </a:r>
                      <a:endParaRPr lang="it-IT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30" marR="6730" marT="673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400" b="0" u="none" strike="noStrike" dirty="0">
                          <a:effectLst/>
                        </a:rPr>
                        <a:t> </a:t>
                      </a:r>
                      <a:endParaRPr lang="it-IT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30" marR="6730" marT="673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400" b="0" u="none" strike="noStrike" dirty="0">
                          <a:solidFill>
                            <a:srgbClr val="FF0000"/>
                          </a:solidFill>
                          <a:effectLst/>
                        </a:rPr>
                        <a:t>E</a:t>
                      </a:r>
                      <a:endParaRPr lang="it-IT" sz="24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30" marR="6730" marT="673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400" b="0" u="none" strike="noStrike">
                          <a:effectLst/>
                        </a:rPr>
                        <a:t> </a:t>
                      </a:r>
                      <a:endParaRPr lang="it-IT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30" marR="6730" marT="673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400" b="0" u="none" strike="noStrike">
                          <a:effectLst/>
                        </a:rPr>
                        <a:t> </a:t>
                      </a:r>
                      <a:endParaRPr lang="it-IT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30" marR="6730" marT="673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400" b="0" u="none" strike="noStrike">
                          <a:effectLst/>
                        </a:rPr>
                        <a:t> </a:t>
                      </a:r>
                      <a:endParaRPr lang="it-IT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30" marR="6730" marT="673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400" b="0" u="none" strike="noStrike">
                          <a:effectLst/>
                        </a:rPr>
                        <a:t> </a:t>
                      </a:r>
                      <a:endParaRPr lang="it-IT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30" marR="6730" marT="673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400" b="0" u="none" strike="noStrike">
                          <a:effectLst/>
                        </a:rPr>
                        <a:t> </a:t>
                      </a:r>
                      <a:endParaRPr lang="it-IT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30" marR="6730" marT="673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400" b="0" u="none" strike="noStrike" dirty="0">
                          <a:effectLst/>
                        </a:rPr>
                        <a:t> </a:t>
                      </a:r>
                      <a:endParaRPr lang="it-IT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30" marR="6730" marT="6730" marB="0" anchor="b">
                    <a:noFill/>
                  </a:tcPr>
                </a:tc>
              </a:tr>
            </a:tbl>
          </a:graphicData>
        </a:graphic>
      </p:graphicFrame>
      <p:grpSp>
        <p:nvGrpSpPr>
          <p:cNvPr id="11" name="Anführungszeichen"/>
          <p:cNvGrpSpPr>
            <a:grpSpLocks noChangeAspect="1"/>
          </p:cNvGrpSpPr>
          <p:nvPr/>
        </p:nvGrpSpPr>
        <p:grpSpPr bwMode="gray">
          <a:xfrm>
            <a:off x="539103" y="1378291"/>
            <a:ext cx="1010860" cy="847602"/>
            <a:chOff x="537029" y="1572196"/>
            <a:chExt cx="1010860" cy="847602"/>
          </a:xfrm>
          <a:solidFill>
            <a:schemeClr val="tx2">
              <a:lumMod val="75000"/>
            </a:schemeClr>
          </a:solidFill>
        </p:grpSpPr>
        <p:sp>
          <p:nvSpPr>
            <p:cNvPr id="12" name="Apostrophe"/>
            <p:cNvSpPr/>
            <p:nvPr/>
          </p:nvSpPr>
          <p:spPr bwMode="gray">
            <a:xfrm>
              <a:off x="537029" y="1572196"/>
              <a:ext cx="466798" cy="847602"/>
            </a:xfrm>
            <a:custGeom>
              <a:avLst/>
              <a:gdLst/>
              <a:ahLst/>
              <a:cxnLst/>
              <a:rect l="l" t="t" r="r" b="b"/>
              <a:pathLst>
                <a:path w="309539" h="580653">
                  <a:moveTo>
                    <a:pt x="0" y="0"/>
                  </a:moveTo>
                  <a:lnTo>
                    <a:pt x="309539" y="0"/>
                  </a:lnTo>
                  <a:lnTo>
                    <a:pt x="309539" y="238380"/>
                  </a:lnTo>
                  <a:cubicBezTo>
                    <a:pt x="309539" y="326143"/>
                    <a:pt x="291275" y="395522"/>
                    <a:pt x="254747" y="446519"/>
                  </a:cubicBezTo>
                  <a:cubicBezTo>
                    <a:pt x="218219" y="497516"/>
                    <a:pt x="155837" y="542227"/>
                    <a:pt x="67601" y="580653"/>
                  </a:cubicBezTo>
                  <a:lnTo>
                    <a:pt x="0" y="453991"/>
                  </a:lnTo>
                  <a:cubicBezTo>
                    <a:pt x="55029" y="428374"/>
                    <a:pt x="92862" y="402875"/>
                    <a:pt x="113498" y="377495"/>
                  </a:cubicBezTo>
                  <a:cubicBezTo>
                    <a:pt x="134134" y="352115"/>
                    <a:pt x="145638" y="322110"/>
                    <a:pt x="148010" y="287480"/>
                  </a:cubicBezTo>
                  <a:lnTo>
                    <a:pt x="0" y="28748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700">
              <a:solidFill>
                <a:schemeClr val="tx2">
                  <a:lumMod val="75000"/>
                </a:schemeClr>
              </a:solidFill>
              <a:round/>
              <a:headEnd/>
              <a:tailEnd/>
            </a:ln>
          </p:spPr>
          <p:txBody>
            <a:bodyPr lIns="0" tIns="0" rIns="0" bIns="0" rtlCol="0" anchor="ctr"/>
            <a:lstStyle/>
            <a:p>
              <a:pPr algn="ctr"/>
              <a:endParaRPr lang="en-US" dirty="0">
                <a:latin typeface="Open Sans Light" panose="020B0306030504020204" pitchFamily="34" charset="0"/>
              </a:endParaRPr>
            </a:p>
          </p:txBody>
        </p:sp>
        <p:sp>
          <p:nvSpPr>
            <p:cNvPr id="13" name="Apostrophe"/>
            <p:cNvSpPr/>
            <p:nvPr/>
          </p:nvSpPr>
          <p:spPr bwMode="gray">
            <a:xfrm>
              <a:off x="1081091" y="1572196"/>
              <a:ext cx="466798" cy="847602"/>
            </a:xfrm>
            <a:custGeom>
              <a:avLst/>
              <a:gdLst/>
              <a:ahLst/>
              <a:cxnLst/>
              <a:rect l="l" t="t" r="r" b="b"/>
              <a:pathLst>
                <a:path w="309539" h="580653">
                  <a:moveTo>
                    <a:pt x="0" y="0"/>
                  </a:moveTo>
                  <a:lnTo>
                    <a:pt x="309539" y="0"/>
                  </a:lnTo>
                  <a:lnTo>
                    <a:pt x="309539" y="238380"/>
                  </a:lnTo>
                  <a:cubicBezTo>
                    <a:pt x="309539" y="326143"/>
                    <a:pt x="291275" y="395522"/>
                    <a:pt x="254747" y="446519"/>
                  </a:cubicBezTo>
                  <a:cubicBezTo>
                    <a:pt x="218219" y="497516"/>
                    <a:pt x="155837" y="542227"/>
                    <a:pt x="67600" y="580653"/>
                  </a:cubicBezTo>
                  <a:lnTo>
                    <a:pt x="0" y="453991"/>
                  </a:lnTo>
                  <a:cubicBezTo>
                    <a:pt x="55029" y="428374"/>
                    <a:pt x="92861" y="402875"/>
                    <a:pt x="113497" y="377495"/>
                  </a:cubicBezTo>
                  <a:cubicBezTo>
                    <a:pt x="134133" y="352115"/>
                    <a:pt x="145637" y="322110"/>
                    <a:pt x="148009" y="287480"/>
                  </a:cubicBezTo>
                  <a:lnTo>
                    <a:pt x="0" y="28748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700">
              <a:solidFill>
                <a:schemeClr val="tx2">
                  <a:lumMod val="75000"/>
                </a:schemeClr>
              </a:solidFill>
              <a:round/>
              <a:headEnd/>
              <a:tailEnd/>
            </a:ln>
          </p:spPr>
          <p:txBody>
            <a:bodyPr lIns="0" tIns="0" rIns="0" bIns="0" rtlCol="0" anchor="ctr"/>
            <a:lstStyle/>
            <a:p>
              <a:pPr algn="ctr"/>
              <a:endParaRPr lang="en-US" dirty="0">
                <a:latin typeface="Open Sans Light" panose="020B0306030504020204" pitchFamily="34" charset="0"/>
              </a:endParaRPr>
            </a:p>
          </p:txBody>
        </p:sp>
      </p:grpSp>
      <p:sp>
        <p:nvSpPr>
          <p:cNvPr id="2" name="Segnaposto piè di pagina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US" dirty="0" smtClean="0"/>
              <a:t>The role of ORC towards electricity </a:t>
            </a:r>
            <a:r>
              <a:rPr lang="en-US" dirty="0" err="1" smtClean="0"/>
              <a:t>decarbonisation</a:t>
            </a:r>
            <a:r>
              <a:rPr lang="en-US" dirty="0" smtClean="0"/>
              <a:t> </a:t>
            </a:r>
            <a:endParaRPr lang="de-DE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2CEFE82-39F2-4F47-8A0C-D5AB3496FA5C}" type="slidenum">
              <a:rPr lang="de-DE" smtClean="0"/>
              <a:pPr/>
              <a:t>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08501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Titolo 4"/>
          <p:cNvSpPr>
            <a:spLocks noGrp="1"/>
          </p:cNvSpPr>
          <p:nvPr>
            <p:ph type="title"/>
          </p:nvPr>
        </p:nvSpPr>
        <p:spPr>
          <a:xfrm>
            <a:off x="539103" y="369147"/>
            <a:ext cx="9610737" cy="643868"/>
          </a:xfrm>
        </p:spPr>
        <p:txBody>
          <a:bodyPr/>
          <a:lstStyle/>
          <a:p>
            <a:r>
              <a:rPr lang="it-IT" dirty="0" err="1" smtClean="0"/>
              <a:t>Role</a:t>
            </a:r>
            <a:r>
              <a:rPr lang="it-IT" dirty="0" smtClean="0"/>
              <a:t> of </a:t>
            </a:r>
            <a:r>
              <a:rPr lang="it-IT" dirty="0" err="1" smtClean="0"/>
              <a:t>flexible</a:t>
            </a:r>
            <a:r>
              <a:rPr lang="it-IT" dirty="0" smtClean="0"/>
              <a:t> GEOTHERMAL</a:t>
            </a:r>
            <a:endParaRPr lang="it-IT" dirty="0"/>
          </a:p>
        </p:txBody>
      </p:sp>
      <p:sp>
        <p:nvSpPr>
          <p:cNvPr id="244" name="object 354"/>
          <p:cNvSpPr txBox="1"/>
          <p:nvPr/>
        </p:nvSpPr>
        <p:spPr>
          <a:xfrm>
            <a:off x="9106166" y="6074415"/>
            <a:ext cx="3200400" cy="1957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464184">
              <a:lnSpc>
                <a:spcPct val="106100"/>
              </a:lnSpc>
            </a:pPr>
            <a:r>
              <a:rPr lang="it-IT" sz="1200" i="1" spc="40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Calibri"/>
              </a:rPr>
              <a:t>Source: </a:t>
            </a:r>
            <a:r>
              <a:rPr lang="it-IT" sz="1200" i="1" spc="40" dirty="0">
                <a:solidFill>
                  <a:schemeClr val="tx2">
                    <a:lumMod val="75000"/>
                  </a:schemeClr>
                </a:solidFill>
                <a:latin typeface="+mj-lt"/>
                <a:cs typeface="Calibri"/>
              </a:rPr>
              <a:t>V</a:t>
            </a:r>
            <a:r>
              <a:rPr lang="it-IT" sz="1200" i="1" spc="40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Calibri"/>
              </a:rPr>
              <a:t>ision for </a:t>
            </a:r>
            <a:r>
              <a:rPr lang="it-IT" sz="1200" i="1" spc="40" dirty="0" err="1" smtClean="0">
                <a:solidFill>
                  <a:schemeClr val="tx2">
                    <a:lumMod val="75000"/>
                  </a:schemeClr>
                </a:solidFill>
                <a:latin typeface="+mj-lt"/>
                <a:cs typeface="Calibri"/>
              </a:rPr>
              <a:t>deep</a:t>
            </a:r>
            <a:r>
              <a:rPr lang="it-IT" sz="1200" i="1" spc="40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Calibri"/>
              </a:rPr>
              <a:t> </a:t>
            </a:r>
            <a:r>
              <a:rPr lang="it-IT" sz="1200" i="1" spc="40" dirty="0" err="1" smtClean="0">
                <a:solidFill>
                  <a:schemeClr val="tx2">
                    <a:lumMod val="75000"/>
                  </a:schemeClr>
                </a:solidFill>
                <a:latin typeface="+mj-lt"/>
                <a:cs typeface="Calibri"/>
              </a:rPr>
              <a:t>geothermal</a:t>
            </a:r>
            <a:r>
              <a:rPr lang="it-IT" sz="1200" i="1" spc="40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Calibri"/>
              </a:rPr>
              <a:t> 2018.</a:t>
            </a:r>
            <a:endParaRPr sz="1200" i="1" dirty="0">
              <a:solidFill>
                <a:schemeClr val="tx2">
                  <a:lumMod val="75000"/>
                </a:schemeClr>
              </a:solidFill>
              <a:latin typeface="+mj-lt"/>
              <a:cs typeface="Calibri"/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7354" y="1377621"/>
            <a:ext cx="2214863" cy="1873579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516383" y="3207658"/>
            <a:ext cx="2379966" cy="1553029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516383" y="4760687"/>
            <a:ext cx="2185834" cy="1201530"/>
          </a:xfrm>
          <a:prstGeom prst="rect">
            <a:avLst/>
          </a:prstGeom>
        </p:spPr>
      </p:pic>
      <p:grpSp>
        <p:nvGrpSpPr>
          <p:cNvPr id="10" name="Gruppo 9"/>
          <p:cNvGrpSpPr/>
          <p:nvPr/>
        </p:nvGrpSpPr>
        <p:grpSpPr>
          <a:xfrm>
            <a:off x="783771" y="1180681"/>
            <a:ext cx="7884117" cy="5606981"/>
            <a:chOff x="783771" y="1180681"/>
            <a:chExt cx="7884117" cy="5606981"/>
          </a:xfrm>
        </p:grpSpPr>
        <p:pic>
          <p:nvPicPr>
            <p:cNvPr id="4" name="Immagine 3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83771" y="1180681"/>
              <a:ext cx="7884117" cy="5606981"/>
            </a:xfrm>
            <a:prstGeom prst="rect">
              <a:avLst/>
            </a:prstGeom>
          </p:spPr>
        </p:pic>
        <p:cxnSp>
          <p:nvCxnSpPr>
            <p:cNvPr id="14" name="Connettore 2 13"/>
            <p:cNvCxnSpPr/>
            <p:nvPr/>
          </p:nvCxnSpPr>
          <p:spPr>
            <a:xfrm flipH="1" flipV="1">
              <a:off x="3360105" y="2670494"/>
              <a:ext cx="180000" cy="0"/>
            </a:xfrm>
            <a:prstGeom prst="straightConnector1">
              <a:avLst/>
            </a:prstGeom>
            <a:ln w="127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Segnaposto numero diapositiva 1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2CEFE82-39F2-4F47-8A0C-D5AB3496FA5C}" type="slidenum">
              <a:rPr lang="de-DE" smtClean="0"/>
              <a:pPr/>
              <a:t>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38494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Personalizza struttur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_16_9.pptx" id="{8134CC0F-BECF-421E-B918-57EB7B1D2364}" vid="{8F3E36B1-8650-4D0A-AFB7-7C83E698664D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_16_9.pptx" id="{8134CC0F-BECF-421E-B918-57EB7B1D2364}" vid="{24A25980-4B42-4F43-837E-CCB4B0CE5F09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1508</TotalTime>
  <Words>541</Words>
  <Application>Microsoft Office PowerPoint</Application>
  <PresentationFormat>Widescreen</PresentationFormat>
  <Paragraphs>222</Paragraphs>
  <Slides>11</Slides>
  <Notes>3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9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11</vt:i4>
      </vt:variant>
    </vt:vector>
  </HeadingPairs>
  <TitlesOfParts>
    <vt:vector size="22" baseType="lpstr">
      <vt:lpstr>ＭＳ Ｐゴシック</vt:lpstr>
      <vt:lpstr>Arial</vt:lpstr>
      <vt:lpstr>Calibri</vt:lpstr>
      <vt:lpstr>Calibri Light</vt:lpstr>
      <vt:lpstr>Open Sans</vt:lpstr>
      <vt:lpstr>Open Sans Light</vt:lpstr>
      <vt:lpstr>Times New Roman</vt:lpstr>
      <vt:lpstr>Trebuchet MS</vt:lpstr>
      <vt:lpstr>Wingdings</vt:lpstr>
      <vt:lpstr>1_Personalizza struttura</vt:lpstr>
      <vt:lpstr>Tema di Office</vt:lpstr>
      <vt:lpstr>Flexires Workshop</vt:lpstr>
      <vt:lpstr>What is geothermal? FIGURES</vt:lpstr>
      <vt:lpstr>WHAT IS GEOTHERMAL? TECHNOLOGY</vt:lpstr>
      <vt:lpstr>Geothermal worldwide</vt:lpstr>
      <vt:lpstr>geothermal today in eu</vt:lpstr>
      <vt:lpstr>GEOTHERMAL POTENTIAL in eu </vt:lpstr>
      <vt:lpstr>GEOTHERMAL TIMELINE AT A GLANCE</vt:lpstr>
      <vt:lpstr>Role of flexible GEOTHERMAL</vt:lpstr>
      <vt:lpstr>Role of flexible GEOTHERMAL</vt:lpstr>
      <vt:lpstr>TURBODEN POWER PLANTS IN BAYERN - SWM</vt:lpstr>
      <vt:lpstr>Presentazione standard di PowerPoint</vt:lpstr>
    </vt:vector>
  </TitlesOfParts>
  <Company>Turboden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Flexires Workshop</dc:title>
  <dc:creator>Francesca Ettorre</dc:creator>
  <cp:lastModifiedBy>Marco Baresi</cp:lastModifiedBy>
  <cp:revision>102</cp:revision>
  <cp:lastPrinted>2019-01-04T16:35:05Z</cp:lastPrinted>
  <dcterms:created xsi:type="dcterms:W3CDTF">2018-12-18T09:26:45Z</dcterms:created>
  <dcterms:modified xsi:type="dcterms:W3CDTF">2019-01-07T16:12:00Z</dcterms:modified>
</cp:coreProperties>
</file>